
<file path=[Content_Types].xml><?xml version="1.0" encoding="utf-8"?>
<Types xmlns="http://schemas.openxmlformats.org/package/2006/content-types">
  <Override ContentType="application/vnd.openxmlformats-officedocument.presentationml.slide+xml" PartName="/ppt/slides/slide29.xml"/>
  <Override ContentType="application/vnd.openxmlformats-officedocument.presentationml.slide+xml" PartName="/ppt/slides/slide47.xml"/>
  <Override ContentType="application/vnd.openxmlformats-officedocument.presentationml.slide+xml" PartName="/ppt/slides/slide58.xml"/>
  <Override ContentType="application/vnd.openxmlformats-officedocument.presentationml.slide+xml" PartName="/ppt/slides/slide76.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6.xml"/>
  <Override ContentType="application/vnd.openxmlformats-officedocument.presentationml.slide+xml" PartName="/ppt/slides/slide54.xml"/>
  <Override ContentType="application/vnd.openxmlformats-officedocument.presentationml.slide+xml" PartName="/ppt/slides/slide65.xml"/>
  <Override ContentType="application/vnd.openxmlformats-officedocument.presentationml.slideLayout+xml" PartName="/ppt/slideLayouts/slideLayout6.xml"/>
  <Override ContentType="application/vnd.openxmlformats-officedocument.presentationml.slide+xml" PartName="/ppt/slides/slide2.xml"/>
  <Override ContentType="application/vnd.openxmlformats-officedocument.presentationml.slide+xml" PartName="/ppt/slides/slide16.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43.xml"/>
  <Override ContentType="application/vnd.openxmlformats-officedocument.presentationml.slide+xml" PartName="/ppt/slides/slide52.xml"/>
  <Override ContentType="application/vnd.openxmlformats-officedocument.presentationml.slide+xml" PartName="/ppt/slides/slide63.xml"/>
  <Override ContentType="application/vnd.openxmlformats-officedocument.presentationml.slide+xml" PartName="/ppt/slides/slide72.xml"/>
  <Override ContentType="application/vnd.openxmlformats-officedocument.theme+xml" PartName="/ppt/theme/theme1.xml"/>
  <Override ContentType="application/vnd.openxmlformats-officedocument.presentationml.slideLayout+xml" PartName="/ppt/slideLayouts/slideLayout2.xml"/>
  <Default ContentType="application/vnd.openxmlformats-package.relationships+xml" Extension="rels"/>
  <Default ContentType="application/xml" Extension="xml"/>
  <Override ContentType="application/vnd.openxmlformats-officedocument.presentationml.slide+xml" PartName="/ppt/slides/slide14.xml"/>
  <Override ContentType="application/vnd.openxmlformats-officedocument.presentationml.slide+xml" PartName="/ppt/slides/slide23.xml"/>
  <Override ContentType="application/vnd.openxmlformats-officedocument.presentationml.slide+xml" PartName="/ppt/slides/slide32.xml"/>
  <Override ContentType="application/vnd.openxmlformats-officedocument.presentationml.slide+xml" PartName="/ppt/slides/slide41.xml"/>
  <Override ContentType="application/vnd.openxmlformats-officedocument.presentationml.slide+xml" PartName="/ppt/slides/slide50.xml"/>
  <Override ContentType="application/vnd.openxmlformats-officedocument.presentationml.slide+xml" PartName="/ppt/slides/slide61.xml"/>
  <Override ContentType="application/vnd.openxmlformats-officedocument.presentationml.slide+xml" PartName="/ppt/slides/slide70.xml"/>
  <Override ContentType="application/vnd.openxmlformats-officedocument.presentationml.notesMaster+xml" PartName="/ppt/notesMasters/notesMaster1.xml"/>
  <Override ContentType="application/vnd.openxmlformats-officedocument.presentationml.slide+xml" PartName="/ppt/slides/slide10.xml"/>
  <Override ContentType="application/vnd.openxmlformats-officedocument.presentationml.slide+xml" PartName="/ppt/slides/slide12.xml"/>
  <Override ContentType="application/vnd.openxmlformats-officedocument.presentationml.slide+xml" PartName="/ppt/slides/slide21.xml"/>
  <Override ContentType="application/vnd.openxmlformats-officedocument.presentationml.slide+xml" PartName="/ppt/slides/slide30.xml"/>
  <Override ContentType="application/vnd.openxmlformats-officedocument.presentationml.tableStyles+xml" PartName="/ppt/tableStyles.xml"/>
  <Override ContentType="application/vnd.openxmlformats-officedocument.presentationml.slideLayout+xml" PartName="/ppt/slideLayouts/slideLayout11.xml"/>
  <Default ContentType="application/vnd.openxmlformats-officedocument.spreadsheetml.sheet" Extension="xlsx"/>
  <Override ContentType="application/vnd.openxmlformats-officedocument.presentationml.slide+xml" PartName="/ppt/slides/slide7.xml"/>
  <Override ContentType="application/vnd.openxmlformats-officedocument.presentationml.slide+xml" PartName="/ppt/slides/slide9.xml"/>
  <Override ContentType="application/vnd.openxmlformats-officedocument.presentationml.slide+xml" PartName="/ppt/slides/slide59.xml"/>
  <Override ContentType="application/vnd.openxmlformats-officedocument.presentationml.slide+xml" PartName="/ppt/slides/slide68.xml"/>
  <Override ContentType="application/vnd.openxmlformats-officedocument.presentationml.viewProps+xml" PartName="/ppt/viewProps.xml"/>
  <Override ContentType="application/vnd.openxmlformats-officedocument.presentationml.slideLayout+xml" PartName="/ppt/slideLayouts/slideLayout9.xml"/>
  <Override ContentType="application/vnd.openxmlformats-officedocument.drawingml.chart+xml" PartName="/ppt/charts/chart1.xml"/>
  <Override ContentType="application/vnd.openxmlformats-officedocument.presentationml.slide+xml" PartName="/ppt/slides/slide5.xml"/>
  <Override ContentType="application/vnd.openxmlformats-officedocument.presentationml.slide+xml" PartName="/ppt/slides/slide19.xml"/>
  <Override ContentType="application/vnd.openxmlformats-officedocument.presentationml.slide+xml" PartName="/ppt/slides/slide28.xml"/>
  <Override ContentType="application/vnd.openxmlformats-officedocument.presentationml.slide+xml" PartName="/ppt/slides/slide39.xml"/>
  <Override ContentType="application/vnd.openxmlformats-officedocument.presentationml.slide+xml" PartName="/ppt/slides/slide48.xml"/>
  <Override ContentType="application/vnd.openxmlformats-officedocument.presentationml.slide+xml" PartName="/ppt/slides/slide57.xml"/>
  <Override ContentType="application/vnd.openxmlformats-officedocument.presentationml.slide+xml" PartName="/ppt/slides/slide66.xml"/>
  <Override ContentType="application/vnd.openxmlformats-officedocument.presentationml.slide+xml" PartName="/ppt/slides/slide75.xml"/>
  <Override ContentType="application/vnd.openxmlformats-officedocument.presentationml.slideLayout+xml" PartName="/ppt/slideLayouts/slideLayout7.xml"/>
  <Default ContentType="image/png" Extension="png"/>
  <Override ContentType="application/vnd.openxmlformats-officedocument.presentationml.notesSlide+xml" PartName="/ppt/notesSlides/notesSlide1.xml"/>
  <Override ContentType="application/vnd.openxmlformats-officedocument.presentationml.slide+xml" PartName="/ppt/slides/slide3.xml"/>
  <Override ContentType="application/vnd.openxmlformats-officedocument.presentationml.slide+xml" PartName="/ppt/slides/slide17.xml"/>
  <Override ContentType="application/vnd.openxmlformats-officedocument.presentationml.slide+xml" PartName="/ppt/slides/slide26.xml"/>
  <Override ContentType="application/vnd.openxmlformats-officedocument.presentationml.slide+xml" PartName="/ppt/slides/slide37.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64.xml"/>
  <Override ContentType="application/vnd.openxmlformats-officedocument.presentationml.slide+xml" PartName="/ppt/slides/slide73.xml"/>
  <Override ContentType="application/vnd.openxmlformats-officedocument.presentationml.presProps+xml" PartName="/ppt/presProps.xml"/>
  <Override ContentType="application/vnd.openxmlformats-officedocument.presentationml.slideLayout+xml" PartName="/ppt/slideLayouts/slideLayout5.xml"/>
  <Override ContentType="application/vnd.openxmlformats-officedocument.theme+xml" PartName="/ppt/theme/theme2.xml"/>
  <Override ContentType="application/vnd.openxmlformats-officedocument.presentationml.slide+xml" PartName="/ppt/slides/slide1.xml"/>
  <Override ContentType="application/vnd.openxmlformats-officedocument.presentationml.slide+xml" PartName="/ppt/slides/slide15.xml"/>
  <Override ContentType="application/vnd.openxmlformats-officedocument.presentationml.slide+xml" PartName="/ppt/slides/slide24.xml"/>
  <Override ContentType="application/vnd.openxmlformats-officedocument.presentationml.slide+xml" PartName="/ppt/slides/slide33.xml"/>
  <Override ContentType="application/vnd.openxmlformats-officedocument.presentationml.slide+xml" PartName="/ppt/slides/slide35.xml"/>
  <Override ContentType="application/vnd.openxmlformats-officedocument.presentationml.slide+xml" PartName="/ppt/slides/slide44.xml"/>
  <Override ContentType="application/vnd.openxmlformats-officedocument.presentationml.slide+xml" PartName="/ppt/slides/slide53.xml"/>
  <Override ContentType="application/vnd.openxmlformats-officedocument.presentationml.slide+xml" PartName="/ppt/slides/slide62.xml"/>
  <Override ContentType="application/vnd.openxmlformats-officedocument.presentationml.slide+xml" PartName="/ppt/slides/slide71.xml"/>
  <Override ContentType="application/vnd.openxmlformats-officedocument.presentationml.slideLayout+xml" PartName="/ppt/slideLayouts/slideLayout3.xml"/>
  <Default ContentType="image/jpeg" Extension="jpeg"/>
  <Override ContentType="application/vnd.openxmlformats-officedocument.presentationml.presentation.main+xml" PartName="/ppt/presentation.xml"/>
  <Override ContentType="application/vnd.openxmlformats-officedocument.presentationml.slide+xml" PartName="/ppt/slides/slide13.xml"/>
  <Override ContentType="application/vnd.openxmlformats-officedocument.presentationml.slide+xml" PartName="/ppt/slides/slide22.xml"/>
  <Override ContentType="application/vnd.openxmlformats-officedocument.presentationml.slide+xml" PartName="/ppt/slides/slide31.xml"/>
  <Override ContentType="application/vnd.openxmlformats-officedocument.presentationml.slide+xml" PartName="/ppt/slides/slide42.xml"/>
  <Override ContentType="application/vnd.openxmlformats-officedocument.presentationml.slide+xml" PartName="/ppt/slides/slide51.xml"/>
  <Override ContentType="application/vnd.openxmlformats-officedocument.presentationml.slide+xml" PartName="/ppt/slides/slide60.xml"/>
  <Override ContentType="application/vnd.openxmlformats-officedocument.presentationml.slideLayout+xml" PartName="/ppt/slideLayouts/slideLayout1.xml"/>
  <Override ContentType="application/vnd.openxmlformats-officedocument.extended-properties+xml" PartName="/docProps/app.xml"/>
  <Override ContentType="application/vnd.openxmlformats-officedocument.presentationml.slide+xml" PartName="/ppt/slides/slide11.xml"/>
  <Override ContentType="application/vnd.openxmlformats-officedocument.presentationml.slide+xml" PartName="/ppt/slides/slide20.xml"/>
  <Override ContentType="application/vnd.openxmlformats-officedocument.presentationml.slide+xml" PartName="/ppt/slides/slide40.xml"/>
  <Override ContentType="application/vnd.openxmlformats-officedocument.presentationml.slideLayout+xml" PartName="/ppt/slideLayouts/slideLayout10.xml"/>
  <Override ContentType="application/vnd.openxmlformats-officedocument.presentationml.slide+xml" PartName="/ppt/slides/slide8.xml"/>
  <Override ContentType="application/vnd.openxmlformats-officedocument.presentationml.slide+xml" PartName="/ppt/slides/slide49.xml"/>
  <Override ContentType="application/vnd.openxmlformats-officedocument.presentationml.slide+xml" PartName="/ppt/slides/slide69.xml"/>
  <Override ContentType="application/vnd.openxmlformats-officedocument.drawingml.chart+xml" PartName="/ppt/charts/chart2.xml"/>
  <Override ContentType="application/vnd.openxmlformats-package.core-properties+xml" PartName="/docProps/core.xml"/>
  <Override ContentType="application/vnd.openxmlformats-officedocument.presentationml.slide+xml" PartName="/ppt/slides/slide6.xml"/>
  <Override ContentType="application/vnd.openxmlformats-officedocument.presentationml.slide+xml" PartName="/ppt/slides/slide38.xml"/>
  <Override ContentType="application/vnd.openxmlformats-officedocument.presentationml.slide+xml" PartName="/ppt/slides/slide56.xml"/>
  <Override ContentType="application/vnd.openxmlformats-officedocument.presentationml.slide+xml" PartName="/ppt/slides/slide67.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27.xml"/>
  <Override ContentType="application/vnd.openxmlformats-officedocument.presentationml.slide+xml" PartName="/ppt/slides/slide45.xml"/>
  <Override ContentType="application/vnd.openxmlformats-officedocument.presentationml.slide+xml" PartName="/ppt/slides/slide74.xml"/>
  <Override ContentType="application/vnd.openxmlformats-officedocument.presentationml.slideLayout+xml" PartName="/ppt/slideLayouts/slideLayout4.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319" r:id="rId2"/>
    <p:sldId id="336" r:id="rId3"/>
    <p:sldId id="337" r:id="rId4"/>
    <p:sldId id="338" r:id="rId5"/>
    <p:sldId id="341" r:id="rId6"/>
    <p:sldId id="339" r:id="rId7"/>
    <p:sldId id="342" r:id="rId8"/>
    <p:sldId id="343" r:id="rId9"/>
    <p:sldId id="344" r:id="rId10"/>
    <p:sldId id="355" r:id="rId11"/>
    <p:sldId id="345" r:id="rId12"/>
    <p:sldId id="346" r:id="rId13"/>
    <p:sldId id="347" r:id="rId14"/>
    <p:sldId id="348" r:id="rId15"/>
    <p:sldId id="350" r:id="rId16"/>
    <p:sldId id="353" r:id="rId17"/>
    <p:sldId id="352" r:id="rId18"/>
    <p:sldId id="395" r:id="rId19"/>
    <p:sldId id="360" r:id="rId20"/>
    <p:sldId id="351" r:id="rId21"/>
    <p:sldId id="367" r:id="rId22"/>
    <p:sldId id="354" r:id="rId23"/>
    <p:sldId id="361" r:id="rId24"/>
    <p:sldId id="356" r:id="rId25"/>
    <p:sldId id="357" r:id="rId26"/>
    <p:sldId id="358" r:id="rId27"/>
    <p:sldId id="359" r:id="rId28"/>
    <p:sldId id="394" r:id="rId29"/>
    <p:sldId id="396" r:id="rId30"/>
    <p:sldId id="364" r:id="rId31"/>
    <p:sldId id="393" r:id="rId32"/>
    <p:sldId id="365" r:id="rId33"/>
    <p:sldId id="368" r:id="rId34"/>
    <p:sldId id="369" r:id="rId35"/>
    <p:sldId id="366" r:id="rId36"/>
    <p:sldId id="362" r:id="rId37"/>
    <p:sldId id="371" r:id="rId38"/>
    <p:sldId id="256" r:id="rId39"/>
    <p:sldId id="258" r:id="rId40"/>
    <p:sldId id="257" r:id="rId41"/>
    <p:sldId id="372" r:id="rId42"/>
    <p:sldId id="384" r:id="rId43"/>
    <p:sldId id="385" r:id="rId44"/>
    <p:sldId id="386" r:id="rId45"/>
    <p:sldId id="375" r:id="rId46"/>
    <p:sldId id="376" r:id="rId47"/>
    <p:sldId id="378" r:id="rId48"/>
    <p:sldId id="377" r:id="rId49"/>
    <p:sldId id="261" r:id="rId50"/>
    <p:sldId id="262" r:id="rId51"/>
    <p:sldId id="379" r:id="rId52"/>
    <p:sldId id="381" r:id="rId53"/>
    <p:sldId id="380" r:id="rId54"/>
    <p:sldId id="383" r:id="rId55"/>
    <p:sldId id="382" r:id="rId56"/>
    <p:sldId id="267" r:id="rId57"/>
    <p:sldId id="374" r:id="rId58"/>
    <p:sldId id="264" r:id="rId59"/>
    <p:sldId id="373" r:id="rId60"/>
    <p:sldId id="263" r:id="rId61"/>
    <p:sldId id="265" r:id="rId62"/>
    <p:sldId id="272" r:id="rId63"/>
    <p:sldId id="273" r:id="rId64"/>
    <p:sldId id="276" r:id="rId65"/>
    <p:sldId id="280" r:id="rId66"/>
    <p:sldId id="389" r:id="rId67"/>
    <p:sldId id="289" r:id="rId68"/>
    <p:sldId id="299" r:id="rId69"/>
    <p:sldId id="387" r:id="rId70"/>
    <p:sldId id="388" r:id="rId71"/>
    <p:sldId id="370" r:id="rId72"/>
    <p:sldId id="285" r:id="rId73"/>
    <p:sldId id="306" r:id="rId74"/>
    <p:sldId id="390" r:id="rId75"/>
    <p:sldId id="391" r:id="rId76"/>
    <p:sldId id="392" r:id="rId77"/>
  </p:sldIdLst>
  <p:sldSz cx="7345363" cy="10477500"/>
  <p:notesSz cx="6888163" cy="100203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4" d="100"/>
          <a:sy n="44" d="100"/>
        </p:scale>
        <p:origin x="-1764" y="-120"/>
      </p:cViewPr>
      <p:guideLst>
        <p:guide orient="horz" pos="3300"/>
        <p:guide pos="2314"/>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1" Target="NULL" TargetMode="External" Type="http://schemas.openxmlformats.org/officeDocument/2006/relationships/oleObject"/></Relationships>
</file>

<file path=ppt/charts/_rels/chart2.xml.rels><?xml version="1.0" encoding="UTF-8" standalone="yes" ?><Relationships xmlns="http://schemas.openxmlformats.org/package/2006/relationships"><Relationship Id="rId1" Target="NULL" TargetMode="External" Type="http://schemas.openxmlformats.org/officeDocument/2006/relationships/oleObject"/></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AngAx val="1"/>
    </c:view3D>
    <c:plotArea>
      <c:layout>
        <c:manualLayout>
          <c:layoutTarget val="inner"/>
          <c:xMode val="edge"/>
          <c:yMode val="edge"/>
          <c:x val="5.9195447070551924E-2"/>
          <c:y val="3.3835700354220073E-2"/>
          <c:w val="0.92663395967964113"/>
          <c:h val="0.76631128758800604"/>
        </c:manualLayout>
      </c:layout>
      <c:bar3DChart>
        <c:barDir val="col"/>
        <c:grouping val="clustered"/>
        <c:ser>
          <c:idx val="0"/>
          <c:order val="0"/>
          <c:tx>
            <c:strRef>
              <c:f>Лист1!$B$1</c:f>
              <c:strCache>
                <c:ptCount val="1"/>
                <c:pt idx="0">
                  <c:v>Ряд 1</c:v>
                </c:pt>
              </c:strCache>
            </c:strRef>
          </c:tx>
          <c:dLbls>
            <c:dLbl>
              <c:idx val="0"/>
              <c:layout>
                <c:manualLayout>
                  <c:x val="1.0305885999859665E-2"/>
                  <c:y val="-3.3195020746887974E-2"/>
                </c:manualLayout>
              </c:layout>
              <c:showVal val="1"/>
            </c:dLbl>
            <c:dLbl>
              <c:idx val="1"/>
              <c:layout>
                <c:manualLayout>
                  <c:x val="-1.2882357499824088E-3"/>
                  <c:y val="-4.9792531120332502E-2"/>
                </c:manualLayout>
              </c:layout>
              <c:showVal val="1"/>
            </c:dLbl>
            <c:dLbl>
              <c:idx val="2"/>
              <c:layout>
                <c:manualLayout>
                  <c:x val="5.1529429999298123E-3"/>
                  <c:y val="-5.5325034578146921E-2"/>
                </c:manualLayout>
              </c:layout>
              <c:showVal val="1"/>
            </c:dLbl>
            <c:dLbl>
              <c:idx val="3"/>
              <c:layout>
                <c:manualLayout>
                  <c:x val="-6.4411787499122942E-3"/>
                  <c:y val="-4.7026279391424806E-2"/>
                </c:manualLayout>
              </c:layout>
              <c:showVal val="1"/>
            </c:dLbl>
            <c:dLbl>
              <c:idx val="4"/>
              <c:layout>
                <c:manualLayout>
                  <c:x val="1.2882357499824559E-3"/>
                  <c:y val="-4.9792531120332502E-2"/>
                </c:manualLayout>
              </c:layout>
              <c:showVal val="1"/>
            </c:dLbl>
            <c:dLbl>
              <c:idx val="5"/>
              <c:layout>
                <c:manualLayout>
                  <c:x val="1.2882357499823627E-3"/>
                  <c:y val="-3.3195020746887974E-2"/>
                </c:manualLayout>
              </c:layout>
              <c:showVal val="1"/>
            </c:dLbl>
            <c:txPr>
              <a:bodyPr/>
              <a:lstStyle/>
              <a:p>
                <a:pPr>
                  <a:defRPr sz="2400" b="1" i="1">
                    <a:latin typeface="Times New Roman" pitchFamily="18" charset="0"/>
                    <a:cs typeface="Times New Roman" pitchFamily="18" charset="0"/>
                  </a:defRPr>
                </a:pPr>
                <a:endParaRPr lang="ru-RU"/>
              </a:p>
            </c:txPr>
            <c:showVal val="1"/>
          </c:dLbls>
          <c:cat>
            <c:strRef>
              <c:f>Лист1!$A$2:$A$7</c:f>
              <c:strCache>
                <c:ptCount val="6"/>
                <c:pt idx="0">
                  <c:v>көру қабілеті бұзылған </c:v>
                </c:pt>
                <c:pt idx="1">
                  <c:v>есту қабілеті бұзылған </c:v>
                </c:pt>
                <c:pt idx="2">
                  <c:v>тірек-қимыл аппараты бұзылған </c:v>
                </c:pt>
                <c:pt idx="3">
                  <c:v>зияткерлігі бұзылған </c:v>
                </c:pt>
                <c:pt idx="4">
                  <c:v>психикалық дамуы тежелген </c:v>
                </c:pt>
                <c:pt idx="5">
                  <c:v>Соматикалық  сырқат түрі </c:v>
                </c:pt>
              </c:strCache>
            </c:strRef>
          </c:cat>
          <c:val>
            <c:numRef>
              <c:f>Лист1!$B$2:$B$7</c:f>
              <c:numCache>
                <c:formatCode>General</c:formatCode>
                <c:ptCount val="6"/>
                <c:pt idx="0">
                  <c:v>1</c:v>
                </c:pt>
                <c:pt idx="1">
                  <c:v>2</c:v>
                </c:pt>
                <c:pt idx="2">
                  <c:v>5</c:v>
                </c:pt>
                <c:pt idx="3">
                  <c:v>1</c:v>
                </c:pt>
                <c:pt idx="4">
                  <c:v>3</c:v>
                </c:pt>
                <c:pt idx="5">
                  <c:v>11</c:v>
                </c:pt>
              </c:numCache>
            </c:numRef>
          </c:val>
        </c:ser>
        <c:shape val="cylinder"/>
        <c:axId val="93842048"/>
        <c:axId val="93852032"/>
        <c:axId val="0"/>
      </c:bar3DChart>
      <c:catAx>
        <c:axId val="93842048"/>
        <c:scaling>
          <c:orientation val="minMax"/>
        </c:scaling>
        <c:axPos val="b"/>
        <c:tickLblPos val="nextTo"/>
        <c:txPr>
          <a:bodyPr/>
          <a:lstStyle/>
          <a:p>
            <a:pPr>
              <a:defRPr sz="1000" b="0">
                <a:solidFill>
                  <a:srgbClr val="0000CC"/>
                </a:solidFill>
                <a:latin typeface="Times New Roman" pitchFamily="18" charset="0"/>
                <a:cs typeface="Times New Roman" pitchFamily="18" charset="0"/>
              </a:defRPr>
            </a:pPr>
            <a:endParaRPr lang="ru-RU"/>
          </a:p>
        </c:txPr>
        <c:crossAx val="93852032"/>
        <c:crosses val="autoZero"/>
        <c:auto val="1"/>
        <c:lblAlgn val="ctr"/>
        <c:lblOffset val="100"/>
      </c:catAx>
      <c:valAx>
        <c:axId val="93852032"/>
        <c:scaling>
          <c:orientation val="minMax"/>
        </c:scaling>
        <c:axPos val="l"/>
        <c:majorGridlines/>
        <c:numFmt formatCode="General" sourceLinked="1"/>
        <c:tickLblPos val="nextTo"/>
        <c:crossAx val="93842048"/>
        <c:crosses val="autoZero"/>
        <c:crossBetween val="between"/>
      </c:valAx>
    </c:plotArea>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AngAx val="1"/>
    </c:view3D>
    <c:plotArea>
      <c:layout>
        <c:manualLayout>
          <c:layoutTarget val="inner"/>
          <c:xMode val="edge"/>
          <c:yMode val="edge"/>
          <c:x val="5.9195447070551903E-2"/>
          <c:y val="3.3835700354220052E-2"/>
          <c:w val="0.92663395967964113"/>
          <c:h val="0.5403241772086087"/>
        </c:manualLayout>
      </c:layout>
      <c:bar3DChart>
        <c:barDir val="col"/>
        <c:grouping val="clustered"/>
        <c:ser>
          <c:idx val="0"/>
          <c:order val="0"/>
          <c:tx>
            <c:strRef>
              <c:f>Лист1!$B$1</c:f>
              <c:strCache>
                <c:ptCount val="1"/>
                <c:pt idx="0">
                  <c:v>Ряд 1</c:v>
                </c:pt>
              </c:strCache>
            </c:strRef>
          </c:tx>
          <c:dLbls>
            <c:dLbl>
              <c:idx val="0"/>
              <c:layout>
                <c:manualLayout>
                  <c:x val="1.0305885999859621E-2"/>
                  <c:y val="-3.3195020746887967E-2"/>
                </c:manualLayout>
              </c:layout>
              <c:showVal val="1"/>
            </c:dLbl>
            <c:dLbl>
              <c:idx val="1"/>
              <c:layout>
                <c:manualLayout>
                  <c:x val="-1.2882357499824093E-3"/>
                  <c:y val="-4.9792531120332544E-2"/>
                </c:manualLayout>
              </c:layout>
              <c:showVal val="1"/>
            </c:dLbl>
            <c:dLbl>
              <c:idx val="2"/>
              <c:layout>
                <c:manualLayout>
                  <c:x val="5.1529429999298123E-3"/>
                  <c:y val="-5.5325034578146894E-2"/>
                </c:manualLayout>
              </c:layout>
              <c:showVal val="1"/>
            </c:dLbl>
            <c:dLbl>
              <c:idx val="3"/>
              <c:layout>
                <c:manualLayout>
                  <c:x val="-6.4411787499122934E-3"/>
                  <c:y val="-4.7026279391424633E-2"/>
                </c:manualLayout>
              </c:layout>
              <c:showVal val="1"/>
            </c:dLbl>
            <c:dLbl>
              <c:idx val="4"/>
              <c:layout>
                <c:manualLayout>
                  <c:x val="1.2882357499824561E-3"/>
                  <c:y val="-4.9792531120332544E-2"/>
                </c:manualLayout>
              </c:layout>
              <c:showVal val="1"/>
            </c:dLbl>
            <c:dLbl>
              <c:idx val="5"/>
              <c:layout>
                <c:manualLayout>
                  <c:x val="1.2882357499823629E-3"/>
                  <c:y val="-3.3195020746887967E-2"/>
                </c:manualLayout>
              </c:layout>
              <c:showVal val="1"/>
            </c:dLbl>
            <c:txPr>
              <a:bodyPr/>
              <a:lstStyle/>
              <a:p>
                <a:pPr>
                  <a:defRPr sz="2400" b="1" i="1">
                    <a:latin typeface="Times New Roman" pitchFamily="18" charset="0"/>
                    <a:cs typeface="Times New Roman" pitchFamily="18" charset="0"/>
                  </a:defRPr>
                </a:pPr>
                <a:endParaRPr lang="ru-RU"/>
              </a:p>
            </c:txPr>
            <c:showVal val="1"/>
          </c:dLbls>
          <c:cat>
            <c:strRef>
              <c:f>Лист1!$A$2:$A$4</c:f>
              <c:strCache>
                <c:ptCount val="3"/>
                <c:pt idx="0">
                  <c:v>Жалпы мектеп бағдарламасымен оқытылатын </c:v>
                </c:pt>
                <c:pt idx="1">
                  <c:v>Жеңілдетілген бағдарламамен оқытылатын </c:v>
                </c:pt>
                <c:pt idx="2">
                  <c:v>Интелектінің жеңіл деңгейіндегі бұзылысы бар балаларға арналған бағдарламамен оқыту</c:v>
                </c:pt>
              </c:strCache>
            </c:strRef>
          </c:cat>
          <c:val>
            <c:numRef>
              <c:f>Лист1!$B$2:$B$4</c:f>
              <c:numCache>
                <c:formatCode>General</c:formatCode>
                <c:ptCount val="3"/>
                <c:pt idx="0">
                  <c:v>13</c:v>
                </c:pt>
                <c:pt idx="1">
                  <c:v>9</c:v>
                </c:pt>
                <c:pt idx="2">
                  <c:v>1</c:v>
                </c:pt>
              </c:numCache>
            </c:numRef>
          </c:val>
        </c:ser>
        <c:shape val="cylinder"/>
        <c:axId val="93900800"/>
        <c:axId val="93902336"/>
        <c:axId val="0"/>
      </c:bar3DChart>
      <c:catAx>
        <c:axId val="93900800"/>
        <c:scaling>
          <c:orientation val="minMax"/>
        </c:scaling>
        <c:axPos val="b"/>
        <c:tickLblPos val="nextTo"/>
        <c:txPr>
          <a:bodyPr/>
          <a:lstStyle/>
          <a:p>
            <a:pPr>
              <a:defRPr sz="1200" b="1" i="1">
                <a:solidFill>
                  <a:srgbClr val="0000CC"/>
                </a:solidFill>
                <a:latin typeface="Times New Roman" pitchFamily="18" charset="0"/>
                <a:cs typeface="Times New Roman" pitchFamily="18" charset="0"/>
              </a:defRPr>
            </a:pPr>
            <a:endParaRPr lang="ru-RU"/>
          </a:p>
        </c:txPr>
        <c:crossAx val="93902336"/>
        <c:crosses val="autoZero"/>
        <c:auto val="1"/>
        <c:lblAlgn val="ctr"/>
        <c:lblOffset val="100"/>
      </c:catAx>
      <c:valAx>
        <c:axId val="93902336"/>
        <c:scaling>
          <c:orientation val="minMax"/>
        </c:scaling>
        <c:axPos val="l"/>
        <c:majorGridlines/>
        <c:numFmt formatCode="General" sourceLinked="1"/>
        <c:tickLblPos val="nextTo"/>
        <c:crossAx val="93900800"/>
        <c:crosses val="autoZero"/>
        <c:crossBetween val="between"/>
      </c:valAx>
    </c:plotArea>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3009D26A-BF9C-404F-8E2D-39336BCB3414}" type="datetimeFigureOut">
              <a:rPr lang="ru-RU" smtClean="0"/>
              <a:pPr/>
              <a:t>18.04.2022</a:t>
            </a:fld>
            <a:endParaRPr lang="ru-RU"/>
          </a:p>
        </p:txBody>
      </p:sp>
      <p:sp>
        <p:nvSpPr>
          <p:cNvPr id="4" name="Образ слайда 3"/>
          <p:cNvSpPr>
            <a:spLocks noGrp="1" noRot="1" noChangeAspect="1"/>
          </p:cNvSpPr>
          <p:nvPr>
            <p:ph type="sldImg" idx="2"/>
          </p:nvPr>
        </p:nvSpPr>
        <p:spPr>
          <a:xfrm>
            <a:off x="2127250" y="750888"/>
            <a:ext cx="2633663" cy="37576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8975" y="4759325"/>
            <a:ext cx="5510213" cy="451008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448F9314-16BC-44DE-A501-D51C8E47A47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48F9314-16BC-44DE-A501-D51C8E47A47F}" type="slidenum">
              <a:rPr lang="ru-RU" smtClean="0"/>
              <a:pPr/>
              <a:t>33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0902" y="3254817"/>
            <a:ext cx="6243559" cy="2245872"/>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101805" y="5937250"/>
            <a:ext cx="5141754" cy="267758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0233" y="6732765"/>
            <a:ext cx="6243559" cy="2080948"/>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80233" y="4440812"/>
            <a:ext cx="6243559" cy="229195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67268" y="2444751"/>
            <a:ext cx="3244202" cy="69146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3733893" y="2444751"/>
            <a:ext cx="3244202" cy="69146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67268" y="2345312"/>
            <a:ext cx="3245478" cy="97741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367268" y="3322726"/>
            <a:ext cx="3245478" cy="603669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731343" y="2345312"/>
            <a:ext cx="3246752" cy="97741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3731343" y="3322726"/>
            <a:ext cx="3246752" cy="603669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7268" y="417160"/>
            <a:ext cx="2416574" cy="1775354"/>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2871833" y="417160"/>
            <a:ext cx="4106262" cy="894225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67268" y="2192515"/>
            <a:ext cx="2416574" cy="716690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9742" y="7334250"/>
            <a:ext cx="4407218" cy="865850"/>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439742" y="936184"/>
            <a:ext cx="4407218" cy="6286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439742" y="8200100"/>
            <a:ext cx="4407218" cy="12296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5325388" y="419587"/>
            <a:ext cx="1652707" cy="893983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367268" y="419587"/>
            <a:ext cx="4835697" cy="893983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7268" y="419586"/>
            <a:ext cx="6610827" cy="1746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67268" y="2444751"/>
            <a:ext cx="6610827" cy="691466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67268" y="9711091"/>
            <a:ext cx="1713918" cy="557830"/>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18.04.2022</a:t>
            </a:fld>
            <a:endParaRPr lang="ru-RU"/>
          </a:p>
        </p:txBody>
      </p:sp>
      <p:sp>
        <p:nvSpPr>
          <p:cNvPr id="5" name="Нижний колонтитул 4"/>
          <p:cNvSpPr>
            <a:spLocks noGrp="1"/>
          </p:cNvSpPr>
          <p:nvPr>
            <p:ph type="ftr" sz="quarter" idx="3"/>
          </p:nvPr>
        </p:nvSpPr>
        <p:spPr>
          <a:xfrm>
            <a:off x="2509666" y="9711091"/>
            <a:ext cx="2326032" cy="55783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5264177" y="9711091"/>
            <a:ext cx="1713918" cy="557830"/>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arget="../media/image15.jpeg" Type="http://schemas.openxmlformats.org/officeDocument/2006/relationships/image"/><Relationship Id="rId1" Target="../slideLayouts/slideLayout2.xml" Type="http://schemas.openxmlformats.org/officeDocument/2006/relationships/slideLayout"/></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arget="../media/image18.jpeg" Type="http://schemas.openxmlformats.org/officeDocument/2006/relationships/image"/><Relationship Id="rId2" Target="../media/image17.jpeg" Type="http://schemas.openxmlformats.org/officeDocument/2006/relationships/imag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arget="../media/image28.jpeg" Type="http://schemas.openxmlformats.org/officeDocument/2006/relationships/image"/><Relationship Id="rId1" Target="../slideLayouts/slideLayout7.xml" Type="http://schemas.openxmlformats.org/officeDocument/2006/relationships/slideLayout"/></Relationships>
</file>

<file path=ppt/slides/_rels/slide18.xml.rels><?xml version="1.0" encoding="UTF-8" standalone="yes" ?><Relationships xmlns="http://schemas.openxmlformats.org/package/2006/relationships"><Relationship Id="rId2" Target="../media/image29.jpeg" Type="http://schemas.openxmlformats.org/officeDocument/2006/relationships/image"/><Relationship Id="rId1" Target="../slideLayouts/slideLayout7.xml" Type="http://schemas.openxmlformats.org/officeDocument/2006/relationships/slideLayout"/></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arget="../media/image33.jpeg" Type="http://schemas.openxmlformats.org/officeDocument/2006/relationships/image"/><Relationship Id="rId2" Target="../media/image32.jpeg" Type="http://schemas.openxmlformats.org/officeDocument/2006/relationships/image"/><Relationship Id="rId1" Target="../slideLayouts/slideLayout7.xml" Type="http://schemas.openxmlformats.org/officeDocument/2006/relationships/slideLayout"/></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arget="../media/image35.jpeg" Type="http://schemas.openxmlformats.org/officeDocument/2006/relationships/image"/><Relationship Id="rId1" Target="../slideLayouts/slideLayout2.xml" Type="http://schemas.openxmlformats.org/officeDocument/2006/relationships/slideLayout"/></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arget="../media/image3.jpeg" Type="http://schemas.openxmlformats.org/officeDocument/2006/relationships/image"/><Relationship Id="rId2" Target="../media/image6.jpeg" Type="http://schemas.openxmlformats.org/officeDocument/2006/relationships/image"/><Relationship Id="rId1" Target="../slideLayouts/slideLayout2.xml" Type="http://schemas.openxmlformats.org/officeDocument/2006/relationships/slideLayout"/><Relationship Id="rId4" Target="../media/image47.jpeg" Type="http://schemas.openxmlformats.org/officeDocument/2006/relationships/image"/></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4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43.xml.rels><?xml version="1.0" encoding="UTF-8" standalone="yes" ?><Relationships xmlns="http://schemas.openxmlformats.org/package/2006/relationships"><Relationship Id="rId3" Target="../media/image71.jpeg" Type="http://schemas.openxmlformats.org/officeDocument/2006/relationships/image"/><Relationship Id="rId2" Target="../media/image70.jpeg" Type="http://schemas.openxmlformats.org/officeDocument/2006/relationships/image"/><Relationship Id="rId1" Target="../slideLayouts/slideLayout2.xml" Type="http://schemas.openxmlformats.org/officeDocument/2006/relationships/slideLayout"/><Relationship Id="rId4" Target="../media/image72.jpeg" Type="http://schemas.openxmlformats.org/officeDocument/2006/relationships/image"/></Relationships>
</file>

<file path=ppt/slides/_rels/slide44.xml.rels><?xml version="1.0" encoding="UTF-8" standalone="yes" ?><Relationships xmlns="http://schemas.openxmlformats.org/package/2006/relationships"><Relationship Id="rId3" Target="../media/image74.jpeg" Type="http://schemas.openxmlformats.org/officeDocument/2006/relationships/image"/><Relationship Id="rId2" Target="../media/image73.jpeg" Type="http://schemas.openxmlformats.org/officeDocument/2006/relationships/image"/><Relationship Id="rId1" Target="../slideLayouts/slideLayout2.xml" Type="http://schemas.openxmlformats.org/officeDocument/2006/relationships/slideLayout"/></Relationships>
</file>

<file path=ppt/slides/_rels/slide4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4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4" Type="http://schemas.openxmlformats.org/officeDocument/2006/relationships/image" Target="../media/image85.jpeg"/></Relationships>
</file>

<file path=ppt/slides/_rels/slide4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 Id="rId4" Type="http://schemas.openxmlformats.org/officeDocument/2006/relationships/image" Target="../media/image88.jpeg"/></Relationships>
</file>

<file path=ppt/slides/_rels/slide50.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5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 Id="rId4" Type="http://schemas.openxmlformats.org/officeDocument/2006/relationships/image" Target="../media/image94.jpeg"/></Relationships>
</file>

<file path=ppt/slides/_rels/slide52.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 Id="rId4" Type="http://schemas.openxmlformats.org/officeDocument/2006/relationships/image" Target="../media/image97.jpeg"/></Relationships>
</file>

<file path=ppt/slides/_rels/slide5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 Id="rId5" Type="http://schemas.openxmlformats.org/officeDocument/2006/relationships/image" Target="../media/image101.jpeg"/><Relationship Id="rId4" Type="http://schemas.openxmlformats.org/officeDocument/2006/relationships/image" Target="../media/image100.jpeg"/></Relationships>
</file>

<file path=ppt/slides/_rels/slide5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 Id="rId5" Type="http://schemas.openxmlformats.org/officeDocument/2006/relationships/image" Target="../media/image105.jpeg"/><Relationship Id="rId4" Type="http://schemas.openxmlformats.org/officeDocument/2006/relationships/image" Target="../media/image104.jpeg"/></Relationships>
</file>

<file path=ppt/slides/_rels/slide55.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 Id="rId4" Type="http://schemas.openxmlformats.org/officeDocument/2006/relationships/image" Target="../media/image110.jpeg"/></Relationships>
</file>

<file path=ppt/slides/_rels/slide57.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7.xml"/><Relationship Id="rId4" Type="http://schemas.openxmlformats.org/officeDocument/2006/relationships/image" Target="../media/image115.jpeg"/></Relationships>
</file>

<file path=ppt/slides/_rels/slide59.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 Id="rId4" Type="http://schemas.openxmlformats.org/officeDocument/2006/relationships/image" Target="../media/image122.jpeg"/></Relationships>
</file>

<file path=ppt/slides/_rels/slide62.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7.xml"/><Relationship Id="rId5" Type="http://schemas.openxmlformats.org/officeDocument/2006/relationships/image" Target="../media/image128.jpeg"/><Relationship Id="rId4" Type="http://schemas.openxmlformats.org/officeDocument/2006/relationships/image" Target="../media/image127.jpeg"/></Relationships>
</file>

<file path=ppt/slides/_rels/slide64.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arget="../media/image134.jpeg" Type="http://schemas.openxmlformats.org/officeDocument/2006/relationships/image"/><Relationship Id="rId2" Target="../media/image133.jpeg" Type="http://schemas.openxmlformats.org/officeDocument/2006/relationships/image"/><Relationship Id="rId1" Target="../slideLayouts/slideLayout2.xml" Type="http://schemas.openxmlformats.org/officeDocument/2006/relationships/slideLayout"/><Relationship Id="rId4" Target="../media/image135.jpeg" Type="http://schemas.openxmlformats.org/officeDocument/2006/relationships/image"/></Relationships>
</file>

<file path=ppt/slides/_rels/slide67.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 Id="rId4" Type="http://schemas.openxmlformats.org/officeDocument/2006/relationships/image" Target="../media/image138.jpeg"/></Relationships>
</file>

<file path=ppt/slides/_rels/slide68.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2.xml"/><Relationship Id="rId4" Type="http://schemas.openxmlformats.org/officeDocument/2006/relationships/image" Target="../media/image141.jpeg"/></Relationships>
</file>

<file path=ppt/slides/_rels/slide69.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7.xml"/><Relationship Id="rId4" Type="http://schemas.openxmlformats.org/officeDocument/2006/relationships/image" Target="../media/image144.jpeg"/></Relationships>
</file>

<file path=ppt/slides/_rels/slide70.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48.jpeg"/></Relationships>
</file>

<file path=ppt/slides/_rels/slide7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51.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image" Target="../media/image154.png"/><Relationship Id="rId1" Type="http://schemas.openxmlformats.org/officeDocument/2006/relationships/slideLayout" Target="../slideLayouts/slideLayout7.xml"/></Relationships>
</file>

<file path=ppt/slides/slide1.xml><?xml version="1.0" encoding="utf-8"?>
<p:sld xmlns:p="http://schemas.openxmlformats.org/presentationml/2006/main" xmlns:a="http://schemas.openxmlformats.org/drawingml/2006/main" xmlns:r="http://schemas.openxmlformats.org/officeDocument/2006/relationships">
  <p:cSld>
    <p:bg>
      <p:bgPr>
        <a:blipFill dpi="0" rotWithShape="1">
          <a:blip r:embed="rId2">
            <a:lum/>
          </a:blip>
          <a:srcRect/>
          <a:stretch>
            <a:fillRect b="-14000" t="-14000"/>
          </a:stretch>
        </a:blipFill>
        <a:effectLst/>
      </p:bgPr>
    </p:bg>
    <p:spTree>
      <p:nvGrpSpPr>
        <p:cNvPr id="1" name=""/>
        <p:cNvGrpSpPr/>
        <p:nvPr/>
      </p:nvGrpSpPr>
      <p:grpSpPr>
        <a:xfrm>
          <a:off x="0" y="0"/>
          <a:ext cx="0" cy="0"/>
          <a:chOff x="0" y="0"/>
          <a:chExt cx="0" cy="0"/>
        </a:xfrm>
      </p:grpSpPr>
      <p:pic>
        <p:nvPicPr>
          <p:cNvPr descr="В мире занимательной психологии развивающие занятия для 5 классов" id="69634" name="Picture 2"/>
          <p:cNvPicPr>
            <a:picLocks noChangeArrowheads="1" noChangeAspect="1"/>
          </p:cNvPicPr>
          <p:nvPr/>
        </p:nvPicPr>
        <p:blipFill>
          <a:blip cstate="print" r:embed="rId3">
            <a:clrChange>
              <a:clrFrom>
                <a:srgbClr val="FFF9FC"/>
              </a:clrFrom>
              <a:clrTo>
                <a:srgbClr val="FFF9FC">
                  <a:alpha val="0"/>
                </a:srgbClr>
              </a:clrTo>
            </a:clrChange>
            <a:lum bright="30000" contrast="-30000"/>
          </a:blip>
          <a:srcRect/>
          <a:stretch>
            <a:fillRect/>
          </a:stretch>
        </p:blipFill>
        <p:spPr bwMode="auto">
          <a:xfrm>
            <a:off x="918793" y="166652"/>
            <a:ext cx="1110814" cy="1012746"/>
          </a:xfrm>
          <a:prstGeom prst="rect">
            <a:avLst/>
          </a:prstGeom>
          <a:noFill/>
        </p:spPr>
      </p:pic>
      <p:pic>
        <p:nvPicPr>
          <p:cNvPr descr="C:\Users\101\Desktop\раб столл\Рисунок1 (4).jpg" id="69635" name="Picture 3"/>
          <p:cNvPicPr>
            <a:picLocks noChangeArrowheads="1" noChangeAspect="1"/>
          </p:cNvPicPr>
          <p:nvPr/>
        </p:nvPicPr>
        <p:blipFill>
          <a:blip r:embed="rId4">
            <a:clrChange>
              <a:clrFrom>
                <a:srgbClr val="FBFCFF"/>
              </a:clrFrom>
              <a:clrTo>
                <a:srgbClr val="FBFCFF">
                  <a:alpha val="0"/>
                </a:srgbClr>
              </a:clrTo>
            </a:clrChange>
          </a:blip>
          <a:srcRect/>
          <a:stretch>
            <a:fillRect/>
          </a:stretch>
        </p:blipFill>
        <p:spPr bwMode="auto">
          <a:xfrm>
            <a:off x="3458366" y="309528"/>
            <a:ext cx="1428761" cy="1357322"/>
          </a:xfrm>
          <a:prstGeom prst="rect">
            <a:avLst/>
          </a:prstGeom>
          <a:noFill/>
        </p:spPr>
      </p:pic>
      <p:sp>
        <p:nvSpPr>
          <p:cNvPr id="6" name="Прямоугольник 5"/>
          <p:cNvSpPr/>
          <p:nvPr/>
        </p:nvSpPr>
        <p:spPr>
          <a:xfrm>
            <a:off x="1815293" y="7381890"/>
            <a:ext cx="5530070" cy="1384995"/>
          </a:xfrm>
          <a:prstGeom prst="rect">
            <a:avLst/>
          </a:prstGeom>
          <a:noFill/>
        </p:spPr>
        <p:txBody>
          <a:bodyPr bIns="45720" lIns="91440" rIns="91440" tIns="45720" wrap="square">
            <a:spAutoFit/>
            <a:scene3d>
              <a:camera prst="orthographicFront"/>
              <a:lightRig dir="tl" rig="flat">
                <a:rot lat="0" lon="0" rev="6600000"/>
              </a:lightRig>
            </a:scene3d>
            <a:sp3d contourW="8890" extrusionH="25400">
              <a:bevelT h="31750" w="38100"/>
              <a:contourClr>
                <a:schemeClr val="accent2">
                  <a:shade val="75000"/>
                </a:schemeClr>
              </a:contourClr>
            </a:sp3d>
          </a:bodyPr>
          <a:lstStyle/>
          <a:p>
            <a:pPr algn="ctr"/>
            <a:r>
              <a:rPr b="1" cap="none" dirty="0" lang="ru-RU" smtClean="0" spc="0" sz="2800">
                <a:ln w="11430">
                  <a:noFill/>
                </a:ln>
                <a:solidFill>
                  <a:srgbClr val="FF0000"/>
                </a:solidFill>
                <a:effectLst>
                  <a:outerShdw algn="tl" blurRad="50800" dir="5460000" dist="39000">
                    <a:srgbClr val="000000">
                      <a:alpha val="38000"/>
                    </a:srgbClr>
                  </a:outerShdw>
                </a:effectLst>
                <a:latin charset="0" pitchFamily="18" typeface="Times New Roman"/>
                <a:cs charset="0" pitchFamily="18" typeface="Times New Roman"/>
              </a:rPr>
              <a:t>БАКУОВА ЖАЗИРА БАКУҚЫЗЫ</a:t>
            </a:r>
          </a:p>
          <a:p>
            <a:pPr algn="ctr"/>
            <a:r>
              <a:rPr b="1" dirty="0" lang="kk-KZ" smtClean="0" sz="2800">
                <a:ln w="11430">
                  <a:noFill/>
                </a:ln>
                <a:solidFill>
                  <a:srgbClr val="FF0000"/>
                </a:solidFill>
                <a:effectLst>
                  <a:outerShdw algn="tl" blurRad="50800" dir="5460000" dist="39000">
                    <a:srgbClr val="000000">
                      <a:alpha val="38000"/>
                    </a:srgbClr>
                  </a:outerShdw>
                </a:effectLst>
                <a:latin charset="0" pitchFamily="18" typeface="Times New Roman"/>
                <a:cs charset="0" pitchFamily="18" typeface="Times New Roman"/>
              </a:rPr>
              <a:t>педагог-психолог</a:t>
            </a:r>
            <a:endParaRPr b="1" cap="none" dirty="0" lang="ru-RU" smtClean="0" spc="0" sz="2800">
              <a:ln w="11430">
                <a:noFill/>
              </a:ln>
              <a:solidFill>
                <a:srgbClr val="FF0000"/>
              </a:solidFill>
              <a:effectLst>
                <a:outerShdw algn="tl" blurRad="50800" dir="5460000" dist="39000">
                  <a:srgbClr val="000000">
                    <a:alpha val="38000"/>
                  </a:srgbClr>
                </a:outerShdw>
              </a:effectLst>
              <a:latin charset="0" pitchFamily="18" typeface="Times New Roman"/>
              <a:cs charset="0" pitchFamily="18" typeface="Times New Roman"/>
            </a:endParaRPr>
          </a:p>
        </p:txBody>
      </p:sp>
      <p:sp>
        <p:nvSpPr>
          <p:cNvPr id="8" name="Прямоугольник 7"/>
          <p:cNvSpPr/>
          <p:nvPr/>
        </p:nvSpPr>
        <p:spPr>
          <a:xfrm>
            <a:off x="1600979" y="2024040"/>
            <a:ext cx="5429288" cy="1015663"/>
          </a:xfrm>
          <a:prstGeom prst="rect">
            <a:avLst/>
          </a:prstGeom>
        </p:spPr>
        <p:txBody>
          <a:bodyPr wrap="square">
            <a:spAutoFit/>
          </a:bodyPr>
          <a:lstStyle/>
          <a:p>
            <a:pPr algn="ctr"/>
            <a:r>
              <a:rPr b="1" dirty="0" lang="kk-KZ" smtClean="0" sz="6000">
                <a:ln w="11430">
                  <a:noFill/>
                </a:ln>
                <a:solidFill>
                  <a:srgbClr val="C00000"/>
                </a:solidFill>
                <a:latin charset="0" pitchFamily="18" typeface="Times New Roman"/>
                <a:cs charset="0" pitchFamily="18" typeface="Times New Roman"/>
              </a:rPr>
              <a:t>ПОРТФОЛИО</a:t>
            </a:r>
            <a:endParaRPr b="1" dirty="0" lang="ru-RU" sz="6000">
              <a:ln w="11430">
                <a:noFill/>
              </a:ln>
              <a:solidFill>
                <a:srgbClr val="C00000"/>
              </a:solidFill>
              <a:latin charset="0" pitchFamily="18" typeface="Times New Roman"/>
              <a:cs charset="0" pitchFamily="18" typeface="Times New Roman"/>
            </a:endParaRPr>
          </a:p>
        </p:txBody>
      </p:sp>
      <p:pic>
        <p:nvPicPr>
          <p:cNvPr descr="C:\Users\101\Downloads\WhatsApp Image 2022-04-05 at 12.14.07.jpeg" id="1026" name="Picture 2"/>
          <p:cNvPicPr>
            <a:picLocks noChangeArrowheads="1" noChangeAspect="1"/>
          </p:cNvPicPr>
          <p:nvPr/>
        </p:nvPicPr>
        <p:blipFill>
          <a:blip r:embed="rId5"/>
          <a:srcRect b="76"/>
          <a:stretch>
            <a:fillRect/>
          </a:stretch>
        </p:blipFill>
        <p:spPr bwMode="auto">
          <a:xfrm>
            <a:off x="2743987" y="3381362"/>
            <a:ext cx="3286148" cy="4000528"/>
          </a:xfrm>
          <a:prstGeom prst="ellipse">
            <a:avLst/>
          </a:prstGeom>
          <a:ln>
            <a:noFill/>
          </a:ln>
          <a:effectLst>
            <a:softEdge rad="112500"/>
          </a:effectLst>
        </p:spPr>
      </p:pic>
    </p:spTree>
  </p:cSld>
  <p:clrMapOvr>
    <a:masterClrMapping/>
  </p:clrMapOvr>
  <p:timing>
    <p:tnLst>
      <p:par>
        <p:cTn dur="indefinite" id="1" nodeType="tmRoot" restart="never"/>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pic>
        <p:nvPicPr>
          <p:cNvPr id="5" name="Picture 2" descr="В мире занимательной психологии развивающие занятия для 5 классов"/>
          <p:cNvPicPr>
            <a:picLocks noChangeAspect="1" noChangeArrowheads="1"/>
          </p:cNvPicPr>
          <p:nvPr/>
        </p:nvPicPr>
        <p:blipFill>
          <a:blip r:embed="rId3" cstate="print">
            <a:clrChange>
              <a:clrFrom>
                <a:srgbClr val="FFF9FC"/>
              </a:clrFrom>
              <a:clrTo>
                <a:srgbClr val="FFF9FC">
                  <a:alpha val="0"/>
                </a:srgbClr>
              </a:clrTo>
            </a:clrChange>
            <a:lum bright="30000" contrast="-30000"/>
          </a:blip>
          <a:srcRect/>
          <a:stretch>
            <a:fillRect/>
          </a:stretch>
        </p:blipFill>
        <p:spPr bwMode="auto">
          <a:xfrm>
            <a:off x="743723" y="0"/>
            <a:ext cx="1468004" cy="1338402"/>
          </a:xfrm>
          <a:prstGeom prst="rect">
            <a:avLst/>
          </a:prstGeom>
          <a:noFill/>
        </p:spPr>
      </p:pic>
      <p:sp>
        <p:nvSpPr>
          <p:cNvPr id="6" name="Прямоугольник 5"/>
          <p:cNvSpPr/>
          <p:nvPr/>
        </p:nvSpPr>
        <p:spPr>
          <a:xfrm>
            <a:off x="1029475" y="3238486"/>
            <a:ext cx="6315888" cy="1938992"/>
          </a:xfrm>
          <a:prstGeom prst="rect">
            <a:avLst/>
          </a:prstGeom>
        </p:spPr>
        <p:txBody>
          <a:bodyPr wrap="square">
            <a:spAutoFit/>
          </a:bodyPr>
          <a:lstStyle/>
          <a:p>
            <a:pPr algn="ctr"/>
            <a:r>
              <a:rPr lang="kk-KZ" sz="4000" b="1" i="1" dirty="0" smtClean="0">
                <a:ln w="11430">
                  <a:noFill/>
                </a:ln>
                <a:solidFill>
                  <a:srgbClr val="0000CC"/>
                </a:solidFill>
                <a:latin typeface="Times New Roman" pitchFamily="18" charset="0"/>
                <a:cs typeface="Times New Roman" pitchFamily="18" charset="0"/>
              </a:rPr>
              <a:t>ПЕДАГОГ ТУРАЛЫ ЖАЛПЫ </a:t>
            </a:r>
          </a:p>
          <a:p>
            <a:pPr algn="ctr"/>
            <a:r>
              <a:rPr lang="kk-KZ" sz="4000" b="1" i="1" dirty="0" smtClean="0">
                <a:ln w="11430">
                  <a:noFill/>
                </a:ln>
                <a:solidFill>
                  <a:srgbClr val="0000CC"/>
                </a:solidFill>
                <a:latin typeface="Times New Roman" pitchFamily="18" charset="0"/>
                <a:cs typeface="Times New Roman" pitchFamily="18" charset="0"/>
              </a:rPr>
              <a:t>МАҒЛҰМАТТАР</a:t>
            </a:r>
            <a:endParaRPr lang="ru-RU" sz="4000" b="1" i="1" dirty="0">
              <a:ln w="11430">
                <a:noFill/>
              </a:ln>
              <a:solidFill>
                <a:srgbClr val="0000CC"/>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2219" y="846719"/>
            <a:ext cx="7173144" cy="9787295"/>
          </a:xfrm>
          <a:prstGeom prst="rect">
            <a:avLst/>
          </a:prstGeom>
        </p:spPr>
        <p:txBody>
          <a:bodyPr wrap="square">
            <a:spAutoFit/>
          </a:bodyPr>
          <a:lstStyle/>
          <a:p>
            <a:pPr>
              <a:lnSpc>
                <a:spcPct val="150000"/>
              </a:lnSpc>
            </a:pPr>
            <a:r>
              <a:rPr lang="ru-RU" sz="1400" b="1" dirty="0" err="1" smtClean="0">
                <a:solidFill>
                  <a:srgbClr val="C00000"/>
                </a:solidFill>
                <a:latin typeface="Times New Roman" pitchFamily="18" charset="0"/>
                <a:cs typeface="Times New Roman" pitchFamily="18" charset="0"/>
              </a:rPr>
              <a:t>Тегі</a:t>
            </a:r>
            <a:r>
              <a:rPr lang="ru-RU" sz="1400" b="1" dirty="0" smtClean="0">
                <a:solidFill>
                  <a:srgbClr val="C00000"/>
                </a:solidFill>
                <a:latin typeface="Times New Roman" pitchFamily="18" charset="0"/>
                <a:cs typeface="Times New Roman" pitchFamily="18" charset="0"/>
              </a:rPr>
              <a:t>, </a:t>
            </a:r>
            <a:r>
              <a:rPr lang="ru-RU" sz="1400" b="1" dirty="0" err="1" smtClean="0">
                <a:solidFill>
                  <a:srgbClr val="C00000"/>
                </a:solidFill>
                <a:latin typeface="Times New Roman" pitchFamily="18" charset="0"/>
                <a:cs typeface="Times New Roman" pitchFamily="18" charset="0"/>
              </a:rPr>
              <a:t>аты</a:t>
            </a:r>
            <a:r>
              <a:rPr lang="ru-RU" sz="1400" b="1" dirty="0" smtClean="0">
                <a:solidFill>
                  <a:srgbClr val="C00000"/>
                </a:solidFill>
                <a:latin typeface="Times New Roman" pitchFamily="18" charset="0"/>
                <a:cs typeface="Times New Roman" pitchFamily="18" charset="0"/>
              </a:rPr>
              <a:t>, </a:t>
            </a:r>
            <a:r>
              <a:rPr lang="ru-RU" sz="1400" b="1" dirty="0" err="1" smtClean="0">
                <a:solidFill>
                  <a:srgbClr val="C00000"/>
                </a:solidFill>
                <a:latin typeface="Times New Roman" pitchFamily="18" charset="0"/>
                <a:cs typeface="Times New Roman" pitchFamily="18" charset="0"/>
              </a:rPr>
              <a:t>әкесінің аты</a:t>
            </a:r>
            <a:r>
              <a:rPr lang="ru-RU" sz="1400" b="1" dirty="0" smtClean="0">
                <a:solidFill>
                  <a:srgbClr val="C00000"/>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Бакуова</a:t>
            </a:r>
            <a:r>
              <a:rPr lang="ru-RU" sz="1400" dirty="0" smtClean="0">
                <a:solidFill>
                  <a:srgbClr val="0000CC"/>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Жазира</a:t>
            </a:r>
            <a:r>
              <a:rPr lang="ru-RU" sz="1400" dirty="0" smtClean="0">
                <a:solidFill>
                  <a:srgbClr val="0000CC"/>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Бакуқызы</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err="1" smtClean="0">
                <a:solidFill>
                  <a:srgbClr val="C00000"/>
                </a:solidFill>
                <a:latin typeface="Times New Roman" pitchFamily="18" charset="0"/>
                <a:cs typeface="Times New Roman" pitchFamily="18" charset="0"/>
              </a:rPr>
              <a:t>Қызметі, жұмыс </a:t>
            </a:r>
            <a:r>
              <a:rPr lang="ru-RU" sz="1400" b="1" dirty="0" smtClean="0">
                <a:solidFill>
                  <a:srgbClr val="C00000"/>
                </a:solidFill>
                <a:latin typeface="Times New Roman" pitchFamily="18" charset="0"/>
                <a:cs typeface="Times New Roman" pitchFamily="18" charset="0"/>
              </a:rPr>
              <a:t>не </a:t>
            </a:r>
            <a:r>
              <a:rPr lang="ru-RU" sz="1400" b="1" dirty="0" err="1" smtClean="0">
                <a:solidFill>
                  <a:srgbClr val="C00000"/>
                </a:solidFill>
                <a:latin typeface="Times New Roman" pitchFamily="18" charset="0"/>
                <a:cs typeface="Times New Roman" pitchFamily="18" charset="0"/>
              </a:rPr>
              <a:t>қызмет орны</a:t>
            </a:r>
            <a:r>
              <a:rPr lang="ru-RU" sz="1400" b="1" dirty="0" smtClean="0">
                <a:solidFill>
                  <a:srgbClr val="C00000"/>
                </a:solidFill>
                <a:latin typeface="Times New Roman" pitchFamily="18" charset="0"/>
                <a:cs typeface="Times New Roman" pitchFamily="18" charset="0"/>
              </a:rPr>
              <a:t>: </a:t>
            </a:r>
            <a:r>
              <a:rPr lang="ru-RU" sz="1400" dirty="0" smtClean="0">
                <a:solidFill>
                  <a:srgbClr val="0000CC"/>
                </a:solidFill>
                <a:latin typeface="Times New Roman" pitchFamily="18" charset="0"/>
                <a:cs typeface="Times New Roman" pitchFamily="18" charset="0"/>
              </a:rPr>
              <a:t>Ә.</a:t>
            </a:r>
            <a:r>
              <a:rPr lang="ru-RU" sz="1400" dirty="0" err="1" smtClean="0">
                <a:solidFill>
                  <a:srgbClr val="0000CC"/>
                </a:solidFill>
                <a:latin typeface="Times New Roman" pitchFamily="18" charset="0"/>
                <a:cs typeface="Times New Roman" pitchFamily="18" charset="0"/>
              </a:rPr>
              <a:t>Мүсілімұлы атындағы </a:t>
            </a:r>
            <a:r>
              <a:rPr lang="ru-RU" sz="1400" dirty="0" smtClean="0">
                <a:solidFill>
                  <a:srgbClr val="0000CC"/>
                </a:solidFill>
                <a:latin typeface="Times New Roman" pitchFamily="18" charset="0"/>
                <a:cs typeface="Times New Roman" pitchFamily="18" charset="0"/>
              </a:rPr>
              <a:t>№101 </a:t>
            </a:r>
            <a:r>
              <a:rPr lang="ru-RU" sz="1400" dirty="0" err="1" smtClean="0">
                <a:solidFill>
                  <a:srgbClr val="0000CC"/>
                </a:solidFill>
                <a:latin typeface="Times New Roman" pitchFamily="18" charset="0"/>
                <a:cs typeface="Times New Roman" pitchFamily="18" charset="0"/>
              </a:rPr>
              <a:t>мектеп-лицейі</a:t>
            </a:r>
            <a:r>
              <a:rPr lang="ru-RU" sz="1400" dirty="0" smtClean="0">
                <a:solidFill>
                  <a:srgbClr val="0000CC"/>
                </a:solidFill>
                <a:latin typeface="Times New Roman" pitchFamily="18" charset="0"/>
                <a:cs typeface="Times New Roman" pitchFamily="18" charset="0"/>
              </a:rPr>
              <a:t>, </a:t>
            </a:r>
          </a:p>
          <a:p>
            <a:pPr>
              <a:lnSpc>
                <a:spcPct val="150000"/>
              </a:lnSpc>
            </a:pPr>
            <a:r>
              <a:rPr lang="ru-RU" sz="1400" dirty="0" smtClean="0">
                <a:solidFill>
                  <a:srgbClr val="0000CC"/>
                </a:solidFill>
                <a:latin typeface="Times New Roman" pitchFamily="18" charset="0"/>
                <a:cs typeface="Times New Roman" pitchFamily="18" charset="0"/>
              </a:rPr>
              <a:t> 			 педагог-психолог</a:t>
            </a:r>
          </a:p>
          <a:p>
            <a:pPr>
              <a:lnSpc>
                <a:spcPct val="150000"/>
              </a:lnSpc>
            </a:pPr>
            <a:r>
              <a:rPr lang="ru-RU" sz="1400" b="1" dirty="0" err="1" smtClean="0">
                <a:solidFill>
                  <a:srgbClr val="C00000"/>
                </a:solidFill>
                <a:latin typeface="Times New Roman" pitchFamily="18" charset="0"/>
                <a:cs typeface="Times New Roman" pitchFamily="18" charset="0"/>
              </a:rPr>
              <a:t>Жынысы</a:t>
            </a:r>
            <a:r>
              <a:rPr lang="ru-RU" sz="1400" b="1" dirty="0" smtClean="0">
                <a:solidFill>
                  <a:srgbClr val="C00000"/>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әйел</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err="1" smtClean="0">
                <a:solidFill>
                  <a:srgbClr val="C00000"/>
                </a:solidFill>
                <a:latin typeface="Times New Roman" pitchFamily="18" charset="0"/>
                <a:cs typeface="Times New Roman" pitchFamily="18" charset="0"/>
              </a:rPr>
              <a:t>Туған жылы</a:t>
            </a:r>
            <a:r>
              <a:rPr lang="ru-RU" sz="1400" b="1" dirty="0" smtClean="0">
                <a:solidFill>
                  <a:srgbClr val="C00000"/>
                </a:solidFill>
                <a:latin typeface="Times New Roman" pitchFamily="18" charset="0"/>
                <a:cs typeface="Times New Roman" pitchFamily="18" charset="0"/>
              </a:rPr>
              <a:t> мен </a:t>
            </a:r>
            <a:r>
              <a:rPr lang="ru-RU" sz="1400" b="1" dirty="0" err="1" smtClean="0">
                <a:solidFill>
                  <a:srgbClr val="C00000"/>
                </a:solidFill>
                <a:latin typeface="Times New Roman" pitchFamily="18" charset="0"/>
                <a:cs typeface="Times New Roman" pitchFamily="18" charset="0"/>
              </a:rPr>
              <a:t>жері</a:t>
            </a:r>
            <a:r>
              <a:rPr lang="ru-RU" sz="1400" b="1" dirty="0" smtClean="0">
                <a:solidFill>
                  <a:srgbClr val="C00000"/>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Қызылорда облысы</a:t>
            </a:r>
            <a:r>
              <a:rPr lang="ru-RU" sz="1400" dirty="0" smtClean="0">
                <a:solidFill>
                  <a:srgbClr val="0000CC"/>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Сырдария</a:t>
            </a:r>
            <a:r>
              <a:rPr lang="ru-RU" sz="1400" dirty="0" smtClean="0">
                <a:solidFill>
                  <a:srgbClr val="0000CC"/>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ауданы</a:t>
            </a:r>
            <a:r>
              <a:rPr lang="ru-RU" sz="1400" dirty="0" smtClean="0">
                <a:solidFill>
                  <a:srgbClr val="0000CC"/>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Қалжан ахун</a:t>
            </a:r>
            <a:r>
              <a:rPr lang="ru-RU" sz="1400" dirty="0" smtClean="0">
                <a:solidFill>
                  <a:srgbClr val="0000CC"/>
                </a:solidFill>
                <a:latin typeface="Times New Roman" pitchFamily="18" charset="0"/>
                <a:cs typeface="Times New Roman" pitchFamily="18" charset="0"/>
              </a:rPr>
              <a:t> аулы. </a:t>
            </a:r>
          </a:p>
          <a:p>
            <a:pPr>
              <a:lnSpc>
                <a:spcPct val="150000"/>
              </a:lnSpc>
            </a:pPr>
            <a:r>
              <a:rPr lang="ru-RU" sz="1400" b="1" dirty="0" err="1" smtClean="0">
                <a:solidFill>
                  <a:srgbClr val="C00000"/>
                </a:solidFill>
                <a:latin typeface="Times New Roman" pitchFamily="18" charset="0"/>
                <a:cs typeface="Times New Roman" pitchFamily="18" charset="0"/>
              </a:rPr>
              <a:t>Ұлты: </a:t>
            </a:r>
            <a:r>
              <a:rPr lang="ru-RU" sz="1400" dirty="0" err="1" smtClean="0">
                <a:solidFill>
                  <a:srgbClr val="0000CC"/>
                </a:solidFill>
                <a:latin typeface="Times New Roman" pitchFamily="18" charset="0"/>
                <a:cs typeface="Times New Roman" pitchFamily="18" charset="0"/>
              </a:rPr>
              <a:t>Қазақ</a:t>
            </a:r>
            <a:r>
              <a:rPr lang="ru-RU" sz="1400" dirty="0" smtClean="0">
                <a:solidFill>
                  <a:srgbClr val="0000CC"/>
                </a:solidFill>
                <a:latin typeface="Times New Roman" pitchFamily="18" charset="0"/>
                <a:cs typeface="Times New Roman" pitchFamily="18" charset="0"/>
              </a:rPr>
              <a:t> </a:t>
            </a:r>
          </a:p>
          <a:p>
            <a:pPr>
              <a:lnSpc>
                <a:spcPct val="150000"/>
              </a:lnSpc>
            </a:pPr>
            <a:r>
              <a:rPr lang="ru-RU" sz="1400" b="1" dirty="0" err="1" smtClean="0">
                <a:solidFill>
                  <a:srgbClr val="C00000"/>
                </a:solidFill>
                <a:latin typeface="Times New Roman" pitchFamily="18" charset="0"/>
                <a:cs typeface="Times New Roman" pitchFamily="18" charset="0"/>
              </a:rPr>
              <a:t>Білімі</a:t>
            </a:r>
            <a:r>
              <a:rPr lang="ru-RU" sz="1400" b="1" dirty="0" smtClean="0">
                <a:solidFill>
                  <a:srgbClr val="C00000"/>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Жоғары.</a:t>
            </a:r>
            <a:r>
              <a:rPr lang="ru-RU" sz="1400" dirty="0" smtClean="0">
                <a:solidFill>
                  <a:srgbClr val="0000CC"/>
                </a:solidFill>
                <a:latin typeface="Times New Roman" pitchFamily="18" charset="0"/>
                <a:cs typeface="Times New Roman" pitchFamily="18" charset="0"/>
              </a:rPr>
              <a:t> </a:t>
            </a:r>
            <a:r>
              <a:rPr lang="kk-KZ" sz="1400" dirty="0" smtClean="0">
                <a:solidFill>
                  <a:srgbClr val="0000CC"/>
                </a:solidFill>
                <a:latin typeface="Times New Roman" pitchFamily="18" charset="0"/>
                <a:cs typeface="Times New Roman" pitchFamily="18" charset="0"/>
              </a:rPr>
              <a:t>Болашақ университетінің «Педагогика және психология»  мамандығы </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err="1" smtClean="0">
                <a:solidFill>
                  <a:srgbClr val="C00000"/>
                </a:solidFill>
                <a:latin typeface="Times New Roman" pitchFamily="18" charset="0"/>
                <a:cs typeface="Times New Roman" pitchFamily="18" charset="0"/>
              </a:rPr>
              <a:t>Ғылыми дәрежесі, ғылыми атағы, арнаулы</a:t>
            </a:r>
            <a:r>
              <a:rPr lang="ru-RU" sz="1400" b="1" dirty="0" smtClean="0">
                <a:solidFill>
                  <a:srgbClr val="C00000"/>
                </a:solidFill>
                <a:latin typeface="Times New Roman" pitchFamily="18" charset="0"/>
                <a:cs typeface="Times New Roman" pitchFamily="18" charset="0"/>
              </a:rPr>
              <a:t> </a:t>
            </a:r>
            <a:r>
              <a:rPr lang="ru-RU" sz="1400" b="1" dirty="0" err="1" smtClean="0">
                <a:solidFill>
                  <a:srgbClr val="C00000"/>
                </a:solidFill>
                <a:latin typeface="Times New Roman" pitchFamily="18" charset="0"/>
                <a:cs typeface="Times New Roman" pitchFamily="18" charset="0"/>
              </a:rPr>
              <a:t>атағы </a:t>
            </a:r>
            <a:r>
              <a:rPr lang="ru-RU" sz="1400" b="1" dirty="0" smtClean="0">
                <a:solidFill>
                  <a:srgbClr val="C00000"/>
                </a:solidFill>
                <a:latin typeface="Times New Roman" pitchFamily="18" charset="0"/>
                <a:cs typeface="Times New Roman" pitchFamily="18" charset="0"/>
              </a:rPr>
              <a:t>: </a:t>
            </a:r>
            <a:r>
              <a:rPr lang="ru-RU" sz="1400" dirty="0" smtClean="0">
                <a:solidFill>
                  <a:srgbClr val="0000CC"/>
                </a:solidFill>
                <a:latin typeface="Times New Roman" pitchFamily="18" charset="0"/>
                <a:cs typeface="Times New Roman" pitchFamily="18" charset="0"/>
              </a:rPr>
              <a:t>педагог-модератор,</a:t>
            </a:r>
          </a:p>
          <a:p>
            <a:pPr>
              <a:lnSpc>
                <a:spcPct val="150000"/>
              </a:lnSpc>
            </a:pPr>
            <a:r>
              <a:rPr lang="ru-RU" sz="1400" b="1" dirty="0" err="1" smtClean="0">
                <a:solidFill>
                  <a:srgbClr val="C00000"/>
                </a:solidFill>
                <a:latin typeface="Times New Roman" pitchFamily="18" charset="0"/>
                <a:cs typeface="Times New Roman" pitchFamily="18" charset="0"/>
              </a:rPr>
              <a:t>Мекен-жайы</a:t>
            </a:r>
            <a:r>
              <a:rPr lang="ru-RU" sz="1400" b="1" dirty="0" smtClean="0">
                <a:solidFill>
                  <a:srgbClr val="C00000"/>
                </a:solidFill>
                <a:latin typeface="Times New Roman" pitchFamily="18" charset="0"/>
                <a:cs typeface="Times New Roman" pitchFamily="18" charset="0"/>
              </a:rPr>
              <a:t>: </a:t>
            </a:r>
            <a:r>
              <a:rPr lang="ru-RU" sz="1400" dirty="0" err="1" smtClean="0">
                <a:solidFill>
                  <a:srgbClr val="0000CC"/>
                </a:solidFill>
                <a:latin typeface="Times New Roman" pitchFamily="18" charset="0"/>
                <a:cs typeface="Times New Roman" pitchFamily="18" charset="0"/>
              </a:rPr>
              <a:t>Қызылорда қаласы, Абдрахманова</a:t>
            </a:r>
            <a:r>
              <a:rPr lang="ru-RU" sz="1400" dirty="0" smtClean="0">
                <a:solidFill>
                  <a:srgbClr val="0000CC"/>
                </a:solidFill>
                <a:latin typeface="Times New Roman" pitchFamily="18" charset="0"/>
                <a:cs typeface="Times New Roman" pitchFamily="18" charset="0"/>
              </a:rPr>
              <a:t> 27/461</a:t>
            </a:r>
          </a:p>
          <a:p>
            <a:pPr>
              <a:lnSpc>
                <a:spcPct val="150000"/>
              </a:lnSpc>
            </a:pPr>
            <a:r>
              <a:rPr lang="ru-RU" sz="1400" b="1" dirty="0" err="1" smtClean="0">
                <a:solidFill>
                  <a:srgbClr val="C00000"/>
                </a:solidFill>
                <a:latin typeface="Times New Roman" pitchFamily="18" charset="0"/>
                <a:cs typeface="Times New Roman" pitchFamily="18" charset="0"/>
              </a:rPr>
              <a:t>Жалпы</a:t>
            </a:r>
            <a:r>
              <a:rPr lang="ru-RU" sz="1400" b="1" dirty="0" smtClean="0">
                <a:solidFill>
                  <a:srgbClr val="C00000"/>
                </a:solidFill>
                <a:latin typeface="Times New Roman" pitchFamily="18" charset="0"/>
                <a:cs typeface="Times New Roman" pitchFamily="18" charset="0"/>
              </a:rPr>
              <a:t> </a:t>
            </a:r>
            <a:r>
              <a:rPr lang="ru-RU" sz="1400" b="1" dirty="0" err="1" smtClean="0">
                <a:solidFill>
                  <a:srgbClr val="C00000"/>
                </a:solidFill>
                <a:latin typeface="Times New Roman" pitchFamily="18" charset="0"/>
                <a:cs typeface="Times New Roman" pitchFamily="18" charset="0"/>
              </a:rPr>
              <a:t>өтілі: </a:t>
            </a:r>
            <a:r>
              <a:rPr lang="ru-RU" sz="1400" dirty="0" smtClean="0">
                <a:solidFill>
                  <a:srgbClr val="0000CC"/>
                </a:solidFill>
                <a:latin typeface="Times New Roman" pitchFamily="18" charset="0"/>
                <a:cs typeface="Times New Roman" pitchFamily="18" charset="0"/>
              </a:rPr>
              <a:t>15 </a:t>
            </a:r>
            <a:r>
              <a:rPr lang="ru-RU" sz="1400" dirty="0" err="1" smtClean="0">
                <a:solidFill>
                  <a:srgbClr val="0000CC"/>
                </a:solidFill>
                <a:latin typeface="Times New Roman" pitchFamily="18" charset="0"/>
                <a:cs typeface="Times New Roman" pitchFamily="18" charset="0"/>
              </a:rPr>
              <a:t>жыл</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err="1" smtClean="0">
                <a:solidFill>
                  <a:srgbClr val="C00000"/>
                </a:solidFill>
                <a:latin typeface="Times New Roman" pitchFamily="18" charset="0"/>
                <a:cs typeface="Times New Roman" pitchFamily="18" charset="0"/>
              </a:rPr>
              <a:t>Саладағы жұмыс өтілі: </a:t>
            </a:r>
            <a:r>
              <a:rPr lang="ru-RU" sz="1400" dirty="0" smtClean="0">
                <a:solidFill>
                  <a:srgbClr val="0000CC"/>
                </a:solidFill>
                <a:latin typeface="Times New Roman" pitchFamily="18" charset="0"/>
                <a:cs typeface="Times New Roman" pitchFamily="18" charset="0"/>
              </a:rPr>
              <a:t>3 </a:t>
            </a:r>
            <a:r>
              <a:rPr lang="ru-RU" sz="1400" dirty="0" err="1" smtClean="0">
                <a:solidFill>
                  <a:srgbClr val="0000CC"/>
                </a:solidFill>
                <a:latin typeface="Times New Roman" pitchFamily="18" charset="0"/>
                <a:cs typeface="Times New Roman" pitchFamily="18" charset="0"/>
              </a:rPr>
              <a:t>жыл</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smtClean="0">
                <a:solidFill>
                  <a:srgbClr val="C00000"/>
                </a:solidFill>
                <a:latin typeface="Times New Roman" pitchFamily="18" charset="0"/>
                <a:cs typeface="Times New Roman" pitchFamily="18" charset="0"/>
              </a:rPr>
              <a:t>Осы </a:t>
            </a:r>
            <a:r>
              <a:rPr lang="ru-RU" sz="1400" b="1" dirty="0" err="1" smtClean="0">
                <a:solidFill>
                  <a:srgbClr val="C00000"/>
                </a:solidFill>
                <a:latin typeface="Times New Roman" pitchFamily="18" charset="0"/>
                <a:cs typeface="Times New Roman" pitchFamily="18" charset="0"/>
              </a:rPr>
              <a:t>еңбек ұжымындағы еңбек өтілі</a:t>
            </a:r>
            <a:r>
              <a:rPr lang="ru-RU" sz="1400" b="1" dirty="0" smtClean="0">
                <a:solidFill>
                  <a:srgbClr val="C00000"/>
                </a:solidFill>
                <a:latin typeface="Times New Roman" pitchFamily="18" charset="0"/>
                <a:cs typeface="Times New Roman" pitchFamily="18" charset="0"/>
              </a:rPr>
              <a:t>: </a:t>
            </a:r>
            <a:r>
              <a:rPr lang="ru-RU" sz="1400" dirty="0" smtClean="0">
                <a:solidFill>
                  <a:srgbClr val="0000CC"/>
                </a:solidFill>
                <a:latin typeface="Times New Roman" pitchFamily="18" charset="0"/>
                <a:cs typeface="Times New Roman" pitchFamily="18" charset="0"/>
              </a:rPr>
              <a:t>3 </a:t>
            </a:r>
            <a:r>
              <a:rPr lang="ru-RU" sz="1400" dirty="0" err="1" smtClean="0">
                <a:solidFill>
                  <a:srgbClr val="0000CC"/>
                </a:solidFill>
                <a:latin typeface="Times New Roman" pitchFamily="18" charset="0"/>
                <a:cs typeface="Times New Roman" pitchFamily="18" charset="0"/>
              </a:rPr>
              <a:t>жыл</a:t>
            </a:r>
            <a:endParaRPr lang="ru-RU" sz="1400" dirty="0" smtClean="0">
              <a:solidFill>
                <a:srgbClr val="0000CC"/>
              </a:solidFill>
              <a:latin typeface="Times New Roman" pitchFamily="18" charset="0"/>
              <a:cs typeface="Times New Roman" pitchFamily="18" charset="0"/>
            </a:endParaRPr>
          </a:p>
          <a:p>
            <a:pPr>
              <a:lnSpc>
                <a:spcPct val="150000"/>
              </a:lnSpc>
            </a:pPr>
            <a:r>
              <a:rPr lang="ru-RU" sz="1400" b="1" dirty="0" err="1" smtClean="0">
                <a:solidFill>
                  <a:srgbClr val="C00000"/>
                </a:solidFill>
                <a:latin typeface="Times New Roman" pitchFamily="18" charset="0"/>
                <a:cs typeface="Times New Roman" pitchFamily="18" charset="0"/>
              </a:rPr>
              <a:t>Наградталушының нақты айрықша еңбегін сипаттайтын</a:t>
            </a:r>
            <a:r>
              <a:rPr lang="ru-RU" sz="1400" b="1" dirty="0" smtClean="0">
                <a:solidFill>
                  <a:srgbClr val="C00000"/>
                </a:solidFill>
                <a:latin typeface="Times New Roman" pitchFamily="18" charset="0"/>
                <a:cs typeface="Times New Roman" pitchFamily="18" charset="0"/>
              </a:rPr>
              <a:t> </a:t>
            </a:r>
            <a:r>
              <a:rPr lang="ru-RU" sz="1400" b="1" dirty="0" err="1" smtClean="0">
                <a:solidFill>
                  <a:srgbClr val="C00000"/>
                </a:solidFill>
                <a:latin typeface="Times New Roman" pitchFamily="18" charset="0"/>
                <a:cs typeface="Times New Roman" pitchFamily="18" charset="0"/>
              </a:rPr>
              <a:t>мінездеме</a:t>
            </a:r>
            <a:r>
              <a:rPr lang="ru-RU" sz="1400" b="1" dirty="0" smtClean="0">
                <a:solidFill>
                  <a:srgbClr val="C00000"/>
                </a:solidFill>
                <a:latin typeface="Times New Roman" pitchFamily="18" charset="0"/>
                <a:cs typeface="Times New Roman" pitchFamily="18" charset="0"/>
              </a:rPr>
              <a:t>:</a:t>
            </a: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2019 жыл  өнер фестивалін ұйымдастыруда кәсібилік танытып, жоғары деңгейде өтуіне атсалысқан үшін . Қызылорда облыстық халықаралық шығармашылығын дамыту және мәдени продюсерлік орталығы;</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2019 жыл «Алғыс»  ІХ  облыстық «Жүрек жылуы» </a:t>
            </a: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2019 жыл  «Алғыс хатпен»  Нұр Отан партиясы Қызылорда облыстық филиалы атынан;</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2020 жыл «Алғыс хатпен» Қызылорда қаласы әкімдігінің қолдауымен ұйымдастырылған мектепаралық «Білгенге маржан» дебаттық турнирін өткізуге үлесін қосқаны үшін;</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2020 жыл «Алғыс хатпен»  «Дарын» облыстық қосымша білім беру орталығы ;</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2021 жыл «Алғыс хатпен» Қызылорда қаласының әкімі;</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2022 жыл «Құрмет грамотасымен» «Өрлеу» біліктілікті арттыру ұлттық орталығы» </a:t>
            </a:r>
            <a:endParaRPr lang="ru-RU" sz="1400" dirty="0" smtClean="0">
              <a:solidFill>
                <a:srgbClr val="0000CC"/>
              </a:solidFill>
              <a:latin typeface="Times New Roman" pitchFamily="18" charset="0"/>
              <a:cs typeface="Times New Roman" pitchFamily="18" charset="0"/>
            </a:endParaRPr>
          </a:p>
          <a:p>
            <a:pPr>
              <a:lnSpc>
                <a:spcPct val="150000"/>
              </a:lnSpc>
            </a:pPr>
            <a:r>
              <a:rPr lang="kk-KZ" sz="1400" b="1" dirty="0" smtClean="0">
                <a:solidFill>
                  <a:srgbClr val="C00000"/>
                </a:solidFill>
                <a:latin typeface="Times New Roman" pitchFamily="18" charset="0"/>
                <a:cs typeface="Times New Roman" pitchFamily="18" charset="0"/>
              </a:rPr>
              <a:t>Басылымдары (басылымның атауы, баспасы, мерзімі): </a:t>
            </a: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«Қызықты психология» журналына «Қашықтан оқу барысында психологиялық тұрғыда қолдау» 8.10.2020</a:t>
            </a:r>
            <a:endParaRPr lang="ru-RU" sz="1400" dirty="0" smtClean="0">
              <a:solidFill>
                <a:srgbClr val="0000CC"/>
              </a:solidFill>
              <a:latin typeface="Times New Roman" pitchFamily="18" charset="0"/>
              <a:cs typeface="Times New Roman" pitchFamily="18" charset="0"/>
            </a:endParaRPr>
          </a:p>
          <a:p>
            <a:pPr lvl="1">
              <a:lnSpc>
                <a:spcPct val="150000"/>
              </a:lnSpc>
              <a:buFont typeface="Wingdings" pitchFamily="2" charset="2"/>
              <a:buChar char="Ø"/>
            </a:pPr>
            <a:r>
              <a:rPr lang="kk-KZ" sz="1400" dirty="0" smtClean="0">
                <a:solidFill>
                  <a:srgbClr val="0000CC"/>
                </a:solidFill>
                <a:latin typeface="Times New Roman" pitchFamily="18" charset="0"/>
                <a:cs typeface="Times New Roman" pitchFamily="18" charset="0"/>
              </a:rPr>
              <a:t>«Қызықты психология» журналына оқушысы Жолдасова Іңкәр «Арман  алға жетелейді» шығармасы . </a:t>
            </a:r>
            <a:r>
              <a:rPr lang="en-US" sz="1400" dirty="0" smtClean="0">
                <a:solidFill>
                  <a:srgbClr val="0000CC"/>
                </a:solidFill>
                <a:latin typeface="Times New Roman" pitchFamily="18" charset="0"/>
                <a:cs typeface="Times New Roman" pitchFamily="18" charset="0"/>
              </a:rPr>
              <a:t>16.10.2020 </a:t>
            </a:r>
            <a:r>
              <a:rPr lang="kk-KZ" sz="1400" dirty="0" smtClean="0">
                <a:solidFill>
                  <a:srgbClr val="0000CC"/>
                </a:solidFill>
                <a:latin typeface="Times New Roman" pitchFamily="18" charset="0"/>
                <a:cs typeface="Times New Roman" pitchFamily="18" charset="0"/>
              </a:rPr>
              <a:t>ж </a:t>
            </a:r>
            <a:endParaRPr lang="ru-RU" sz="1400" dirty="0" smtClean="0">
              <a:solidFill>
                <a:srgbClr val="0000CC"/>
              </a:solidFill>
              <a:latin typeface="Times New Roman" pitchFamily="18" charset="0"/>
              <a:cs typeface="Times New Roman" pitchFamily="18" charset="0"/>
            </a:endParaRPr>
          </a:p>
        </p:txBody>
      </p:sp>
      <p:sp>
        <p:nvSpPr>
          <p:cNvPr id="5" name="Прямоугольник 4"/>
          <p:cNvSpPr/>
          <p:nvPr/>
        </p:nvSpPr>
        <p:spPr>
          <a:xfrm>
            <a:off x="2243921" y="238090"/>
            <a:ext cx="2443298" cy="523220"/>
          </a:xfrm>
          <a:prstGeom prst="rect">
            <a:avLst/>
          </a:prstGeom>
        </p:spPr>
        <p:txBody>
          <a:bodyPr wrap="none">
            <a:spAutoFit/>
          </a:bodyPr>
          <a:lstStyle/>
          <a:p>
            <a:r>
              <a:rPr lang="ru-RU" sz="2800" b="1" dirty="0" smtClean="0">
                <a:solidFill>
                  <a:srgbClr val="FF0000"/>
                </a:solidFill>
                <a:latin typeface="Times New Roman" pitchFamily="18" charset="0"/>
                <a:cs typeface="Times New Roman" pitchFamily="18" charset="0"/>
              </a:rPr>
              <a:t>ТҮЙІНДЕМЕ</a:t>
            </a:r>
            <a:endParaRPr lang="ru-RU" sz="2800"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удост\удост 001.jpg" id="3074" name="Picture 2"/>
          <p:cNvPicPr>
            <a:picLocks noChangeArrowheads="1" noChangeAspect="1"/>
          </p:cNvPicPr>
          <p:nvPr/>
        </p:nvPicPr>
        <p:blipFill>
          <a:blip r:embed="rId2"/>
          <a:srcRect b="42" r="-9"/>
          <a:stretch>
            <a:fillRect/>
          </a:stretch>
        </p:blipFill>
        <p:spPr bwMode="auto">
          <a:xfrm rot="10800000">
            <a:off x="600847" y="952470"/>
            <a:ext cx="4381530" cy="2762269"/>
          </a:xfrm>
          <a:prstGeom prst="rect">
            <a:avLst/>
          </a:prstGeom>
          <a:ln w="12700">
            <a:solidFill>
              <a:srgbClr val="FF9900"/>
            </a:solidFill>
          </a:ln>
          <a:effectLst>
            <a:outerShdw algn="tl" blurRad="292100" dir="2700000" dist="139700" rotWithShape="0">
              <a:srgbClr val="333333">
                <a:alpha val="65000"/>
              </a:srgbClr>
            </a:outerShdw>
          </a:effectLst>
        </p:spPr>
      </p:pic>
      <p:pic>
        <p:nvPicPr>
          <p:cNvPr descr="C:\Users\101\Desktop\Бакуова Ж. портфолио\удост\удост2. 001.jpg" id="3075" name="Picture 3"/>
          <p:cNvPicPr>
            <a:picLocks noChangeArrowheads="1" noChangeAspect="1"/>
          </p:cNvPicPr>
          <p:nvPr/>
        </p:nvPicPr>
        <p:blipFill>
          <a:blip r:embed="rId3"/>
          <a:srcRect b="-23" r="-35"/>
          <a:stretch>
            <a:fillRect/>
          </a:stretch>
        </p:blipFill>
        <p:spPr bwMode="auto">
          <a:xfrm>
            <a:off x="1243789" y="4452932"/>
            <a:ext cx="4667283" cy="2857520"/>
          </a:xfrm>
          <a:prstGeom prst="rect">
            <a:avLst/>
          </a:prstGeom>
          <a:ln>
            <a:solidFill>
              <a:srgbClr val="0070C0"/>
            </a:solidFill>
          </a:ln>
          <a:effectLst>
            <a:outerShdw algn="tl" blurRad="292100" dir="2700000" dist="139700" rotWithShape="0">
              <a:srgbClr val="333333">
                <a:alpha val="65000"/>
              </a:srgbClr>
            </a:outerShdw>
          </a:effectLst>
        </p:spPr>
      </p:pic>
    </p:spTree>
  </p:cSld>
  <p:clrMapOvr>
    <a:masterClrMapping/>
  </p:clrMapOvr>
  <p:timing>
    <p:tnLst>
      <p:par>
        <p:cTn dur="indefinite" id="1" nodeType="tmRoot" restart="never"/>
      </p:par>
    </p:tnLst>
  </p:timing>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Жазира Диплом.jpg" id="77826" name="Picture 2"/>
          <p:cNvPicPr>
            <a:picLocks noChangeArrowheads="1" noChangeAspect="1"/>
          </p:cNvPicPr>
          <p:nvPr/>
        </p:nvPicPr>
        <p:blipFill>
          <a:blip cstate="print" r:embed="rId2"/>
          <a:srcRect b="25" r="-23"/>
          <a:stretch>
            <a:fillRect/>
          </a:stretch>
        </p:blipFill>
        <p:spPr bwMode="auto">
          <a:xfrm rot="5400000">
            <a:off x="958037" y="1809726"/>
            <a:ext cx="4929222" cy="6215106"/>
          </a:xfrm>
          <a:prstGeom prst="rect">
            <a:avLst/>
          </a:prstGeom>
          <a:noFill/>
          <a:ln>
            <a:solidFill>
              <a:srgbClr val="0070C0"/>
            </a:solidFill>
          </a:ln>
        </p:spPr>
      </p:pic>
    </p:spTree>
  </p:cSld>
  <p:clrMapOvr>
    <a:masterClrMapping/>
  </p:clrMapOvr>
  <p:timing>
    <p:tnLst>
      <p:par>
        <p:cTn dur="indefinite" id="1" nodeType="tmRoot" restart="never"/>
      </p:par>
    </p:tnLst>
  </p:timing>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трудовой\1 бет.jpg" id="4098" name="Picture 2"/>
          <p:cNvPicPr>
            <a:picLocks noChangeArrowheads="1" noChangeAspect="1"/>
          </p:cNvPicPr>
          <p:nvPr/>
        </p:nvPicPr>
        <p:blipFill>
          <a:blip cstate="print" r:embed="rId2"/>
          <a:srcRect b="39" r="44"/>
          <a:stretch>
            <a:fillRect/>
          </a:stretch>
        </p:blipFill>
        <p:spPr bwMode="auto">
          <a:xfrm rot="5400000">
            <a:off x="943329" y="-633874"/>
            <a:ext cx="2243994" cy="3786214"/>
          </a:xfrm>
          <a:prstGeom prst="rect">
            <a:avLst/>
          </a:prstGeom>
          <a:noFill/>
          <a:ln>
            <a:solidFill>
              <a:srgbClr val="0070C0"/>
            </a:solidFill>
          </a:ln>
        </p:spPr>
      </p:pic>
      <p:pic>
        <p:nvPicPr>
          <p:cNvPr descr="C:\Users\101\Desktop\Бакуова Ж. портфолио\трудовой\2 бет 001.jpg" id="4099" name="Picture 3"/>
          <p:cNvPicPr>
            <a:picLocks noChangeArrowheads="1" noChangeAspect="1"/>
          </p:cNvPicPr>
          <p:nvPr/>
        </p:nvPicPr>
        <p:blipFill>
          <a:blip cstate="print" r:embed="rId3"/>
          <a:srcRect b="-26" r="48"/>
          <a:stretch>
            <a:fillRect/>
          </a:stretch>
        </p:blipFill>
        <p:spPr bwMode="auto">
          <a:xfrm rot="5400000">
            <a:off x="2298115" y="1184028"/>
            <a:ext cx="2463380" cy="3571900"/>
          </a:xfrm>
          <a:prstGeom prst="rect">
            <a:avLst/>
          </a:prstGeom>
          <a:noFill/>
          <a:ln>
            <a:solidFill>
              <a:srgbClr val="0070C0"/>
            </a:solidFill>
          </a:ln>
        </p:spPr>
      </p:pic>
      <p:pic>
        <p:nvPicPr>
          <p:cNvPr descr="C:\Users\101\Desktop\Бакуова Ж. портфолио\трудовой\3 бет 001.jpg" id="9" name="Picture 4"/>
          <p:cNvPicPr>
            <a:picLocks noChangeArrowheads="1" noChangeAspect="1"/>
          </p:cNvPicPr>
          <p:nvPr/>
        </p:nvPicPr>
        <p:blipFill>
          <a:blip cstate="print" r:embed="rId4"/>
          <a:srcRect b="60" r="76"/>
          <a:stretch>
            <a:fillRect/>
          </a:stretch>
        </p:blipFill>
        <p:spPr bwMode="auto">
          <a:xfrm rot="5400000">
            <a:off x="3965723" y="2874006"/>
            <a:ext cx="2414312" cy="3286148"/>
          </a:xfrm>
          <a:prstGeom prst="rect">
            <a:avLst/>
          </a:prstGeom>
          <a:noFill/>
          <a:ln>
            <a:solidFill>
              <a:srgbClr val="0070C0"/>
            </a:solidFill>
          </a:ln>
        </p:spPr>
      </p:pic>
      <p:pic>
        <p:nvPicPr>
          <p:cNvPr descr="C:\Users\101\Desktop\Бакуова Ж. портфолио\трудовой\4 бет 001.jpg" id="5" name="Picture 5"/>
          <p:cNvPicPr>
            <a:picLocks noChangeArrowheads="1" noChangeAspect="1"/>
          </p:cNvPicPr>
          <p:nvPr/>
        </p:nvPicPr>
        <p:blipFill>
          <a:blip cstate="print" r:embed="rId5"/>
          <a:srcRect b="44" r="-48"/>
          <a:stretch>
            <a:fillRect/>
          </a:stretch>
        </p:blipFill>
        <p:spPr bwMode="auto">
          <a:xfrm rot="5400000">
            <a:off x="1565763" y="3916644"/>
            <a:ext cx="2357455" cy="3287156"/>
          </a:xfrm>
          <a:prstGeom prst="rect">
            <a:avLst/>
          </a:prstGeom>
          <a:noFill/>
          <a:ln>
            <a:solidFill>
              <a:srgbClr val="0070C0"/>
            </a:solidFill>
          </a:ln>
        </p:spPr>
      </p:pic>
      <p:pic>
        <p:nvPicPr>
          <p:cNvPr descr="C:\Users\101\Desktop\Бакуова Ж. портфолио\трудовой\5 бет 001.jpg" id="6" name="Picture 6"/>
          <p:cNvPicPr>
            <a:picLocks noChangeArrowheads="1" noChangeAspect="1"/>
          </p:cNvPicPr>
          <p:nvPr/>
        </p:nvPicPr>
        <p:blipFill>
          <a:blip cstate="print" r:embed="rId6"/>
          <a:srcRect b="23" r="25"/>
          <a:stretch>
            <a:fillRect/>
          </a:stretch>
        </p:blipFill>
        <p:spPr bwMode="auto">
          <a:xfrm rot="5400000">
            <a:off x="3284942" y="5626489"/>
            <a:ext cx="2643208" cy="3582243"/>
          </a:xfrm>
          <a:prstGeom prst="rect">
            <a:avLst/>
          </a:prstGeom>
          <a:noFill/>
          <a:ln>
            <a:solidFill>
              <a:srgbClr val="0070C0"/>
            </a:solidFill>
          </a:ln>
        </p:spPr>
      </p:pic>
    </p:spTree>
  </p:cSld>
  <p:clrMapOvr>
    <a:masterClrMapping/>
  </p:clrMapOvr>
  <p:timing>
    <p:tnLst>
      <p:par>
        <p:cTn dur="indefinite" id="1" nodeType="tmRoot" restart="never"/>
      </p:par>
    </p:tnLst>
  </p:timing>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Рисунок1.png" id="1027" name="Picture 3"/>
          <p:cNvPicPr>
            <a:picLocks noChangeArrowheads="1" noChangeAspect="1"/>
          </p:cNvPicPr>
          <p:nvPr/>
        </p:nvPicPr>
        <p:blipFill>
          <a:blip r:embed="rId2">
            <a:lum contrast="10000"/>
          </a:blip>
          <a:srcRect r="28"/>
          <a:stretch>
            <a:fillRect/>
          </a:stretch>
        </p:blipFill>
        <p:spPr bwMode="auto">
          <a:xfrm>
            <a:off x="457971" y="2809858"/>
            <a:ext cx="5500726" cy="3857652"/>
          </a:xfrm>
          <a:prstGeom prst="rect">
            <a:avLst/>
          </a:prstGeom>
          <a:noFill/>
          <a:ln w="3175">
            <a:solidFill>
              <a:srgbClr val="0070C0"/>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4" name="Прямоугольник 3"/>
          <p:cNvSpPr/>
          <p:nvPr/>
        </p:nvSpPr>
        <p:spPr>
          <a:xfrm>
            <a:off x="1029475" y="2095478"/>
            <a:ext cx="6315888" cy="1938992"/>
          </a:xfrm>
          <a:prstGeom prst="rect">
            <a:avLst/>
          </a:prstGeom>
        </p:spPr>
        <p:txBody>
          <a:bodyPr wrap="square">
            <a:spAutoFit/>
          </a:bodyPr>
          <a:lstStyle/>
          <a:p>
            <a:pPr algn="ctr"/>
            <a:r>
              <a:rPr lang="kk-KZ" sz="4000" b="1" i="1" dirty="0" smtClean="0">
                <a:ln w="11430">
                  <a:noFill/>
                </a:ln>
                <a:solidFill>
                  <a:srgbClr val="0000CC"/>
                </a:solidFill>
                <a:latin typeface="Times New Roman" pitchFamily="18" charset="0"/>
                <a:cs typeface="Times New Roman" pitchFamily="18" charset="0"/>
              </a:rPr>
              <a:t>ПЕДАГОГТІҢ  </a:t>
            </a:r>
          </a:p>
          <a:p>
            <a:pPr algn="ctr"/>
            <a:r>
              <a:rPr lang="kk-KZ" sz="4000" b="1" i="1" dirty="0" smtClean="0">
                <a:ln w="11430">
                  <a:noFill/>
                </a:ln>
                <a:solidFill>
                  <a:srgbClr val="0000CC"/>
                </a:solidFill>
                <a:latin typeface="Times New Roman" pitchFamily="18" charset="0"/>
                <a:cs typeface="Times New Roman" pitchFamily="18" charset="0"/>
              </a:rPr>
              <a:t>БІЛІМ ЖЕТІЛДІРУ </a:t>
            </a:r>
          </a:p>
          <a:p>
            <a:pPr algn="ctr"/>
            <a:r>
              <a:rPr lang="kk-KZ" sz="4000" b="1" i="1" dirty="0" smtClean="0">
                <a:ln w="11430">
                  <a:noFill/>
                </a:ln>
                <a:solidFill>
                  <a:srgbClr val="0000CC"/>
                </a:solidFill>
                <a:latin typeface="Times New Roman" pitchFamily="18" charset="0"/>
                <a:cs typeface="Times New Roman" pitchFamily="18" charset="0"/>
              </a:rPr>
              <a:t>КУРСТАРЫ</a:t>
            </a:r>
            <a:endParaRPr lang="ru-RU" sz="4000" b="1" i="1" dirty="0">
              <a:ln w="11430">
                <a:noFill/>
              </a:ln>
              <a:solidFill>
                <a:srgbClr val="0000CC"/>
              </a:solidFill>
              <a:latin typeface="Times New Roman" pitchFamily="18" charset="0"/>
              <a:cs typeface="Times New Roman" pitchFamily="18" charset="0"/>
            </a:endParaRPr>
          </a:p>
        </p:txBody>
      </p:sp>
      <p:pic>
        <p:nvPicPr>
          <p:cNvPr id="5" name="Picture 2" descr="Синхронное и асинхронное обучение: что подходит вашим ученикам?"/>
          <p:cNvPicPr>
            <a:picLocks noChangeAspect="1" noChangeArrowheads="1"/>
          </p:cNvPicPr>
          <p:nvPr/>
        </p:nvPicPr>
        <p:blipFill>
          <a:blip r:embed="rId3">
            <a:clrChange>
              <a:clrFrom>
                <a:srgbClr val="FFFFFF"/>
              </a:clrFrom>
              <a:clrTo>
                <a:srgbClr val="FFFFFF">
                  <a:alpha val="0"/>
                </a:srgbClr>
              </a:clrTo>
            </a:clrChange>
          </a:blip>
          <a:srcRect l="21000" r="14191"/>
          <a:stretch>
            <a:fillRect/>
          </a:stretch>
        </p:blipFill>
        <p:spPr bwMode="auto">
          <a:xfrm>
            <a:off x="2886863" y="4310056"/>
            <a:ext cx="4166812" cy="3214710"/>
          </a:xfrm>
          <a:prstGeom prst="rect">
            <a:avLst/>
          </a:prstGeom>
          <a:noFill/>
        </p:spPr>
      </p:pic>
      <p:pic>
        <p:nvPicPr>
          <p:cNvPr id="7" name="Picture 2" descr="В мире занимательной психологии развивающие занятия для 5 классов"/>
          <p:cNvPicPr>
            <a:picLocks noChangeAspect="1" noChangeArrowheads="1"/>
          </p:cNvPicPr>
          <p:nvPr/>
        </p:nvPicPr>
        <p:blipFill>
          <a:blip r:embed="rId4" cstate="print">
            <a:clrChange>
              <a:clrFrom>
                <a:srgbClr val="FFF9FC"/>
              </a:clrFrom>
              <a:clrTo>
                <a:srgbClr val="FFF9FC">
                  <a:alpha val="0"/>
                </a:srgbClr>
              </a:clrTo>
            </a:clrChange>
            <a:lum bright="30000" contrast="-30000"/>
          </a:blip>
          <a:srcRect/>
          <a:stretch>
            <a:fillRect/>
          </a:stretch>
        </p:blipFill>
        <p:spPr bwMode="auto">
          <a:xfrm>
            <a:off x="886599" y="309528"/>
            <a:ext cx="1468004" cy="133840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1315227" y="4881560"/>
            <a:ext cx="4890969" cy="3357586"/>
          </a:xfrm>
          <a:prstGeom prst="rect">
            <a:avLst/>
          </a:prstGeom>
          <a:noFill/>
          <a:ln w="9525">
            <a:solidFill>
              <a:srgbClr val="00B050"/>
            </a:solidFill>
            <a:miter lim="800000"/>
            <a:headEnd/>
            <a:tailEnd/>
          </a:ln>
          <a:effectLst/>
        </p:spPr>
      </p:pic>
      <p:pic>
        <p:nvPicPr>
          <p:cNvPr id="5" name="Picture 3"/>
          <p:cNvPicPr>
            <a:picLocks noChangeAspect="1" noChangeArrowheads="1"/>
          </p:cNvPicPr>
          <p:nvPr/>
        </p:nvPicPr>
        <p:blipFill>
          <a:blip r:embed="rId3"/>
          <a:srcRect/>
          <a:stretch>
            <a:fillRect/>
          </a:stretch>
        </p:blipFill>
        <p:spPr bwMode="auto">
          <a:xfrm>
            <a:off x="457971" y="881032"/>
            <a:ext cx="4929222" cy="3500462"/>
          </a:xfrm>
          <a:prstGeom prst="rect">
            <a:avLst/>
          </a:prstGeom>
          <a:noFill/>
          <a:ln w="9525">
            <a:solidFill>
              <a:srgbClr val="00B050"/>
            </a:solid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101\Desktop\Бакуова Ж. портфолио\грамоталар\WhatsApp Image 2022-03-28 at 01.22.59.jpeg"/>
          <p:cNvPicPr>
            <a:picLocks noChangeAspect="1" noChangeArrowheads="1"/>
          </p:cNvPicPr>
          <p:nvPr/>
        </p:nvPicPr>
        <p:blipFill>
          <a:blip r:embed="rId2"/>
          <a:srcRect/>
          <a:stretch>
            <a:fillRect/>
          </a:stretch>
        </p:blipFill>
        <p:spPr bwMode="auto">
          <a:xfrm>
            <a:off x="743723" y="4452932"/>
            <a:ext cx="5811042" cy="4108588"/>
          </a:xfrm>
          <a:prstGeom prst="rect">
            <a:avLst/>
          </a:prstGeom>
          <a:noFill/>
          <a:ln w="19050">
            <a:solidFill>
              <a:srgbClr val="FF9900"/>
            </a:solidFill>
          </a:ln>
        </p:spPr>
      </p:pic>
      <p:pic>
        <p:nvPicPr>
          <p:cNvPr id="3" name="Picture 4" descr="C:\Users\101\Desktop\Бакуова Ж. портфолио\грамоталар\WhatsApp Image 2022-03-26 at 10.45.44 (2).jpeg"/>
          <p:cNvPicPr>
            <a:picLocks noChangeAspect="1" noChangeArrowheads="1"/>
          </p:cNvPicPr>
          <p:nvPr/>
        </p:nvPicPr>
        <p:blipFill>
          <a:blip r:embed="rId3"/>
          <a:srcRect/>
          <a:stretch>
            <a:fillRect/>
          </a:stretch>
        </p:blipFill>
        <p:spPr bwMode="auto">
          <a:xfrm>
            <a:off x="529408" y="666718"/>
            <a:ext cx="4956407" cy="3500462"/>
          </a:xfrm>
          <a:prstGeom prst="rect">
            <a:avLst/>
          </a:prstGeom>
          <a:noFill/>
          <a:ln w="12700">
            <a:solidFill>
              <a:srgbClr val="0070C0"/>
            </a:solidFill>
          </a:ln>
        </p:spPr>
      </p:pic>
    </p:spTree>
  </p:cSld>
  <p:clrMapOvr>
    <a:masterClrMapping/>
  </p:clrMapOvr>
  <p:timing>
    <p:tnLst>
      <p:par>
        <p:cTn id="1" dur="indefinite" restart="never" nodeType="tmRoot"/>
      </p:par>
    </p:tnLst>
  </p:timing>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скан\01 001.jpg" id="2" name="Picture 3"/>
          <p:cNvPicPr>
            <a:picLocks noChangeArrowheads="1" noChangeAspect="1"/>
          </p:cNvPicPr>
          <p:nvPr/>
        </p:nvPicPr>
        <p:blipFill>
          <a:blip cstate="print" r:embed="rId2"/>
          <a:srcRect b="-32"/>
          <a:stretch>
            <a:fillRect/>
          </a:stretch>
        </p:blipFill>
        <p:spPr bwMode="auto">
          <a:xfrm>
            <a:off x="357190" y="452404"/>
            <a:ext cx="5387193" cy="3857652"/>
          </a:xfrm>
          <a:prstGeom prst="rect">
            <a:avLst/>
          </a:prstGeom>
          <a:ln w="12700">
            <a:solidFill>
              <a:srgbClr val="FF9900"/>
            </a:solidFill>
          </a:ln>
          <a:effectLst>
            <a:outerShdw algn="tl" blurRad="292100" dir="2700000" dist="139700" rotWithShape="0">
              <a:srgbClr val="333333">
                <a:alpha val="65000"/>
              </a:srgbClr>
            </a:outerShdw>
          </a:effectLst>
        </p:spPr>
      </p:pic>
      <p:pic>
        <p:nvPicPr>
          <p:cNvPr descr="C:\Users\101\Desktop\Бакуова Ж. портфолио\скан\3 001.jpg" id="3" name="Picture 5"/>
          <p:cNvPicPr>
            <a:picLocks noChangeArrowheads="1" noChangeAspect="1"/>
          </p:cNvPicPr>
          <p:nvPr/>
        </p:nvPicPr>
        <p:blipFill>
          <a:blip cstate="print" r:embed="rId3"/>
          <a:srcRect/>
          <a:stretch>
            <a:fillRect/>
          </a:stretch>
        </p:blipFill>
        <p:spPr bwMode="auto">
          <a:xfrm>
            <a:off x="958037" y="4524370"/>
            <a:ext cx="5403703" cy="3929090"/>
          </a:xfrm>
          <a:prstGeom prst="rect">
            <a:avLst/>
          </a:prstGeom>
          <a:ln>
            <a:solidFill>
              <a:srgbClr val="0070C0"/>
            </a:solidFill>
          </a:ln>
          <a:effectLst>
            <a:outerShdw algn="tl" blurRad="292100" dir="2700000" dist="139700" rotWithShape="0">
              <a:srgbClr val="333333">
                <a:alpha val="65000"/>
              </a:srgbClr>
            </a:outerShdw>
          </a:effectLst>
        </p:spPr>
      </p:pic>
    </p:spTree>
  </p:cSld>
  <p:clrMapOvr>
    <a:masterClrMapping/>
  </p:clrMapOvr>
  <p:timing>
    <p:tnLst>
      <p:par>
        <p:cTn dur="indefinite" id="1" nodeType="tmRoot" restart="never"/>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Users\101\Desktop\Бакуова Ж. портфолио\скан\пеаогеп 001.jpg"/>
          <p:cNvPicPr>
            <a:picLocks noChangeAspect="1" noChangeArrowheads="1"/>
          </p:cNvPicPr>
          <p:nvPr/>
        </p:nvPicPr>
        <p:blipFill>
          <a:blip r:embed="rId2" cstate="print"/>
          <a:srcRect/>
          <a:stretch>
            <a:fillRect/>
          </a:stretch>
        </p:blipFill>
        <p:spPr bwMode="auto">
          <a:xfrm>
            <a:off x="815161" y="595280"/>
            <a:ext cx="4429156" cy="3220487"/>
          </a:xfrm>
          <a:prstGeom prst="rect">
            <a:avLst/>
          </a:prstGeom>
          <a:ln w="12700">
            <a:solidFill>
              <a:srgbClr val="FF9900"/>
            </a:solidFill>
          </a:ln>
          <a:effectLst>
            <a:outerShdw blurRad="292100" dist="139700" dir="2700000" algn="tl" rotWithShape="0">
              <a:srgbClr val="333333">
                <a:alpha val="65000"/>
              </a:srgbClr>
            </a:outerShdw>
          </a:effectLst>
        </p:spPr>
      </p:pic>
      <p:pic>
        <p:nvPicPr>
          <p:cNvPr id="67588" name="Picture 4" descr="C:\Users\101\Desktop\Бакуова Ж. портфолио\скан\2 001.jpg"/>
          <p:cNvPicPr>
            <a:picLocks noChangeAspect="1" noChangeArrowheads="1"/>
          </p:cNvPicPr>
          <p:nvPr/>
        </p:nvPicPr>
        <p:blipFill>
          <a:blip r:embed="rId3" cstate="print"/>
          <a:srcRect/>
          <a:stretch>
            <a:fillRect/>
          </a:stretch>
        </p:blipFill>
        <p:spPr bwMode="auto">
          <a:xfrm>
            <a:off x="1958169" y="4095742"/>
            <a:ext cx="3786214" cy="4527230"/>
          </a:xfrm>
          <a:prstGeom prst="rect">
            <a:avLst/>
          </a:prstGeom>
          <a:ln>
            <a:solidFill>
              <a:srgbClr val="0070C0"/>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сертификат.jpg" id="1026" name="Picture 2"/>
          <p:cNvPicPr>
            <a:picLocks noChangeArrowheads="1" noChangeAspect="1"/>
          </p:cNvPicPr>
          <p:nvPr/>
        </p:nvPicPr>
        <p:blipFill>
          <a:blip cstate="print" r:embed="rId2"/>
          <a:srcRect b="-28" r="-4"/>
          <a:stretch>
            <a:fillRect/>
          </a:stretch>
        </p:blipFill>
        <p:spPr bwMode="auto">
          <a:xfrm rot="5400000">
            <a:off x="1311624" y="1527577"/>
            <a:ext cx="4214843" cy="6207901"/>
          </a:xfrm>
          <a:prstGeom prst="rect">
            <a:avLst/>
          </a:prstGeom>
          <a:ln>
            <a:solidFill>
              <a:srgbClr val="0070C0"/>
            </a:solidFill>
          </a:ln>
          <a:effectLst>
            <a:outerShdw algn="tl" blurRad="292100" dir="2700000" dist="139700"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8" name="Прямоугольник 7"/>
          <p:cNvSpPr/>
          <p:nvPr/>
        </p:nvSpPr>
        <p:spPr>
          <a:xfrm>
            <a:off x="958037" y="3095610"/>
            <a:ext cx="6786610" cy="2123658"/>
          </a:xfrm>
          <a:prstGeom prst="rect">
            <a:avLst/>
          </a:prstGeom>
        </p:spPr>
        <p:txBody>
          <a:bodyPr wrap="square">
            <a:spAutoFit/>
          </a:bodyPr>
          <a:lstStyle/>
          <a:p>
            <a:pPr algn="ctr"/>
            <a:r>
              <a:rPr lang="kk-KZ" sz="4400" b="1" i="1" dirty="0" smtClean="0">
                <a:ln w="11430">
                  <a:noFill/>
                </a:ln>
                <a:solidFill>
                  <a:srgbClr val="0000CC"/>
                </a:solidFill>
                <a:latin typeface="Times New Roman" pitchFamily="18" charset="0"/>
                <a:cs typeface="Times New Roman" pitchFamily="18" charset="0"/>
              </a:rPr>
              <a:t>ПЕДАГОГТЫҢ  </a:t>
            </a:r>
          </a:p>
          <a:p>
            <a:pPr algn="ctr"/>
            <a:r>
              <a:rPr lang="kk-KZ" sz="4400" b="1" i="1" dirty="0" smtClean="0">
                <a:ln w="11430">
                  <a:noFill/>
                </a:ln>
                <a:solidFill>
                  <a:srgbClr val="0000CC"/>
                </a:solidFill>
                <a:latin typeface="Times New Roman" pitchFamily="18" charset="0"/>
                <a:cs typeface="Times New Roman" pitchFamily="18" charset="0"/>
              </a:rPr>
              <a:t>ЖҰМЫС</a:t>
            </a:r>
          </a:p>
          <a:p>
            <a:pPr algn="ctr"/>
            <a:r>
              <a:rPr lang="kk-KZ" sz="4400" b="1" i="1" dirty="0" smtClean="0">
                <a:ln w="11430">
                  <a:noFill/>
                </a:ln>
                <a:solidFill>
                  <a:srgbClr val="0000CC"/>
                </a:solidFill>
                <a:latin typeface="Times New Roman" pitchFamily="18" charset="0"/>
                <a:cs typeface="Times New Roman" pitchFamily="18" charset="0"/>
              </a:rPr>
              <a:t> ТӘЖІРИБЕСІНЕН...</a:t>
            </a:r>
            <a:endParaRPr lang="ru-RU" sz="4400" b="1" i="1" dirty="0">
              <a:ln w="11430">
                <a:noFill/>
              </a:ln>
              <a:solidFill>
                <a:srgbClr val="0000CC"/>
              </a:solidFill>
              <a:latin typeface="Times New Roman" pitchFamily="18" charset="0"/>
              <a:cs typeface="Times New Roman" pitchFamily="18" charset="0"/>
            </a:endParaRPr>
          </a:p>
        </p:txBody>
      </p:sp>
      <p:pic>
        <p:nvPicPr>
          <p:cNvPr id="4" name="Picture 2" descr="В мире занимательной психологии развивающие занятия для 5 классов"/>
          <p:cNvPicPr>
            <a:picLocks noChangeAspect="1" noChangeArrowheads="1"/>
          </p:cNvPicPr>
          <p:nvPr/>
        </p:nvPicPr>
        <p:blipFill>
          <a:blip r:embed="rId3" cstate="print">
            <a:clrChange>
              <a:clrFrom>
                <a:srgbClr val="FFF9FC"/>
              </a:clrFrom>
              <a:clrTo>
                <a:srgbClr val="FFF9FC">
                  <a:alpha val="0"/>
                </a:srgbClr>
              </a:clrTo>
            </a:clrChange>
            <a:lum bright="30000" contrast="-30000"/>
          </a:blip>
          <a:srcRect/>
          <a:stretch>
            <a:fillRect/>
          </a:stretch>
        </p:blipFill>
        <p:spPr bwMode="auto">
          <a:xfrm>
            <a:off x="672285" y="309528"/>
            <a:ext cx="1468004" cy="133840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8" name="Прямоугольник 7"/>
          <p:cNvSpPr/>
          <p:nvPr/>
        </p:nvSpPr>
        <p:spPr>
          <a:xfrm>
            <a:off x="1029475" y="1881164"/>
            <a:ext cx="6315888" cy="1569660"/>
          </a:xfrm>
          <a:prstGeom prst="rect">
            <a:avLst/>
          </a:prstGeom>
        </p:spPr>
        <p:txBody>
          <a:bodyPr wrap="square">
            <a:spAutoFit/>
          </a:bodyPr>
          <a:lstStyle/>
          <a:p>
            <a:pPr algn="ctr"/>
            <a:r>
              <a:rPr lang="kk-KZ" sz="4800" b="1" i="1" dirty="0" smtClean="0">
                <a:ln w="11430">
                  <a:noFill/>
                </a:ln>
                <a:solidFill>
                  <a:srgbClr val="0000CC"/>
                </a:solidFill>
                <a:latin typeface="Times New Roman" pitchFamily="18" charset="0"/>
                <a:cs typeface="Times New Roman" pitchFamily="18" charset="0"/>
              </a:rPr>
              <a:t>ОҚУШЫНЫҢ</a:t>
            </a:r>
          </a:p>
          <a:p>
            <a:pPr algn="ctr"/>
            <a:r>
              <a:rPr lang="kk-KZ" sz="4800" b="1" i="1" dirty="0" smtClean="0">
                <a:ln w="11430">
                  <a:noFill/>
                </a:ln>
                <a:solidFill>
                  <a:srgbClr val="0000CC"/>
                </a:solidFill>
                <a:latin typeface="Times New Roman" pitchFamily="18" charset="0"/>
                <a:cs typeface="Times New Roman" pitchFamily="18" charset="0"/>
              </a:rPr>
              <a:t>ЖЕТІСТІКТЕРІ</a:t>
            </a:r>
            <a:endParaRPr lang="ru-RU" sz="4800" b="1" i="1" dirty="0">
              <a:ln w="11430">
                <a:noFill/>
              </a:ln>
              <a:solidFill>
                <a:srgbClr val="0000CC"/>
              </a:solidFill>
              <a:latin typeface="Times New Roman" pitchFamily="18" charset="0"/>
              <a:cs typeface="Times New Roman" pitchFamily="18" charset="0"/>
            </a:endParaRPr>
          </a:p>
        </p:txBody>
      </p:sp>
      <p:pic>
        <p:nvPicPr>
          <p:cNvPr id="80899" name="Picture 3" descr="C:\Users\101\Desktop\images.pn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172615" y="4095742"/>
            <a:ext cx="3000396" cy="3123139"/>
          </a:xfrm>
          <a:prstGeom prst="rect">
            <a:avLst/>
          </a:prstGeom>
          <a:noFill/>
        </p:spPr>
      </p:pic>
      <p:pic>
        <p:nvPicPr>
          <p:cNvPr id="5" name="Picture 2" descr="В мире занимательной психологии развивающие занятия для 5 классов"/>
          <p:cNvPicPr>
            <a:picLocks noChangeAspect="1" noChangeArrowheads="1"/>
          </p:cNvPicPr>
          <p:nvPr/>
        </p:nvPicPr>
        <p:blipFill>
          <a:blip r:embed="rId4" cstate="print">
            <a:clrChange>
              <a:clrFrom>
                <a:srgbClr val="FFF9FC"/>
              </a:clrFrom>
              <a:clrTo>
                <a:srgbClr val="FFF9FC">
                  <a:alpha val="0"/>
                </a:srgbClr>
              </a:clrTo>
            </a:clrChange>
            <a:lum bright="30000" contrast="-30000"/>
          </a:blip>
          <a:srcRect/>
          <a:stretch>
            <a:fillRect/>
          </a:stretch>
        </p:blipFill>
        <p:spPr bwMode="auto">
          <a:xfrm>
            <a:off x="529409" y="0"/>
            <a:ext cx="1468004" cy="133840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скан\4 001.jpg" id="3" name="Picture 3"/>
          <p:cNvPicPr>
            <a:picLocks noChangeArrowheads="1" noChangeAspect="1"/>
          </p:cNvPicPr>
          <p:nvPr/>
        </p:nvPicPr>
        <p:blipFill>
          <a:blip cstate="print" r:embed="rId2"/>
          <a:srcRect b="-27" r="18"/>
          <a:stretch>
            <a:fillRect/>
          </a:stretch>
        </p:blipFill>
        <p:spPr bwMode="auto">
          <a:xfrm>
            <a:off x="815161" y="1452536"/>
            <a:ext cx="5017327" cy="7000924"/>
          </a:xfrm>
          <a:prstGeom prst="rect">
            <a:avLst/>
          </a:prstGeom>
          <a:noFill/>
          <a:ln w="19050">
            <a:solidFill>
              <a:srgbClr val="FFC000"/>
            </a:solidFill>
          </a:ln>
        </p:spPr>
      </p:pic>
    </p:spTree>
  </p:cSld>
  <p:clrMapOvr>
    <a:masterClrMapping/>
  </p:clrMapOvr>
  <p:timing>
    <p:tnLst>
      <p:par>
        <p:cTn dur="indefinite" id="1" nodeType="tmRoot" restart="never"/>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1029475" y="1381098"/>
            <a:ext cx="5000660" cy="68580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id="2" name="Picture 4"/>
          <p:cNvPicPr>
            <a:picLocks noChangeArrowheads="1" noChangeAspect="1"/>
          </p:cNvPicPr>
          <p:nvPr/>
        </p:nvPicPr>
        <p:blipFill>
          <a:blip cstate="print" r:embed="rId2"/>
          <a:srcRect b="-68" r="48"/>
          <a:stretch>
            <a:fillRect/>
          </a:stretch>
        </p:blipFill>
        <p:spPr bwMode="auto">
          <a:xfrm>
            <a:off x="1172351" y="1595412"/>
            <a:ext cx="4714908" cy="5929354"/>
          </a:xfrm>
          <a:prstGeom prst="rect">
            <a:avLst/>
          </a:prstGeom>
          <a:ln>
            <a:solidFill>
              <a:srgbClr val="0070C0"/>
            </a:solidFill>
          </a:ln>
          <a:effectLst>
            <a:outerShdw algn="tl" blurRad="292100" dir="2700000" dist="139700" rotWithShape="0">
              <a:srgbClr val="333333">
                <a:alpha val="65000"/>
              </a:srgbClr>
            </a:outerShdw>
          </a:effectLst>
        </p:spPr>
      </p:pic>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acer\AppData\Local\Temp\Rar$DIa0.659\IMG-20210313-WA0019.jpg" id="6146" name="Picture 3"/>
          <p:cNvPicPr>
            <a:picLocks noChangeArrowheads="1" noChangeAspect="1"/>
          </p:cNvPicPr>
          <p:nvPr/>
        </p:nvPicPr>
        <p:blipFill>
          <a:blip r:embed="rId2"/>
          <a:srcRect/>
          <a:stretch>
            <a:fillRect/>
          </a:stretch>
        </p:blipFill>
        <p:spPr bwMode="auto">
          <a:xfrm>
            <a:off x="315095" y="738156"/>
            <a:ext cx="5410330" cy="3768320"/>
          </a:xfrm>
          <a:prstGeom prst="rect">
            <a:avLst/>
          </a:prstGeom>
          <a:noFill/>
          <a:ln w="19050">
            <a:solidFill>
              <a:srgbClr val="FF9900"/>
            </a:solidFill>
            <a:miter lim="800000"/>
            <a:headEnd/>
            <a:tailEnd/>
          </a:ln>
        </p:spPr>
      </p:pic>
      <p:pic>
        <p:nvPicPr>
          <p:cNvPr descr="C:\Users\acer\Desktop\20201127_111541.jpg" id="3" name="Picture 10"/>
          <p:cNvPicPr>
            <a:picLocks noChangeArrowheads="1" noChangeAspect="1"/>
          </p:cNvPicPr>
          <p:nvPr/>
        </p:nvPicPr>
        <p:blipFill>
          <a:blip cstate="print" r:embed="rId3">
            <a:lum bright="20000" contrast="40000"/>
          </a:blip>
          <a:srcRect b="-38" r="2"/>
          <a:stretch>
            <a:fillRect/>
          </a:stretch>
        </p:blipFill>
        <p:spPr bwMode="auto">
          <a:xfrm>
            <a:off x="958037" y="4791760"/>
            <a:ext cx="5548109" cy="3804576"/>
          </a:xfrm>
          <a:prstGeom prst="rect">
            <a:avLst/>
          </a:prstGeom>
          <a:noFill/>
          <a:ln w="9525">
            <a:solidFill>
              <a:srgbClr val="0070C0"/>
            </a:solidFill>
            <a:miter lim="800000"/>
            <a:headEnd/>
            <a:tailEnd/>
          </a:ln>
        </p:spPr>
      </p:pic>
    </p:spTree>
  </p:cSld>
  <p:clrMapOvr>
    <a:masterClrMapping/>
  </p:clrMapOvr>
  <p:timing>
    <p:tnLst>
      <p:par>
        <p:cTn dur="indefinite" id="1" nodeType="tmRoot" restart="never"/>
      </p:par>
    </p:tnLst>
  </p:timing>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id="1027" name="Picture 3"/>
          <p:cNvPicPr>
            <a:picLocks noChangeArrowheads="1" noChangeAspect="1"/>
          </p:cNvPicPr>
          <p:nvPr/>
        </p:nvPicPr>
        <p:blipFill>
          <a:blip cstate="print" r:embed="rId2"/>
          <a:srcRect b="-28" r="-66"/>
          <a:stretch>
            <a:fillRect/>
          </a:stretch>
        </p:blipFill>
        <p:spPr bwMode="auto">
          <a:xfrm rot="5400000">
            <a:off x="457971" y="881032"/>
            <a:ext cx="4429156" cy="3857652"/>
          </a:xfrm>
          <a:prstGeom prst="rect">
            <a:avLst/>
          </a:prstGeom>
          <a:ln>
            <a:solidFill>
              <a:schemeClr val="accent6">
                <a:lumMod val="75000"/>
              </a:schemeClr>
            </a:solidFill>
          </a:ln>
          <a:effectLst>
            <a:outerShdw algn="tl" blurRad="292100" dir="2700000" dist="139700" rotWithShape="0">
              <a:srgbClr val="333333">
                <a:alpha val="65000"/>
              </a:srgbClr>
            </a:outerShdw>
          </a:effectLst>
        </p:spPr>
      </p:pic>
      <p:pic>
        <p:nvPicPr>
          <p:cNvPr descr="C:\Users\101\AppData\Local\Temp\Rar$DIa0.830\image-15-03-21-05-01.jpeg" id="4" name="Picture 2"/>
          <p:cNvPicPr>
            <a:picLocks noChangeArrowheads="1" noChangeAspect="1"/>
          </p:cNvPicPr>
          <p:nvPr/>
        </p:nvPicPr>
        <p:blipFill>
          <a:blip r:embed="rId3"/>
          <a:srcRect/>
          <a:stretch>
            <a:fillRect/>
          </a:stretch>
        </p:blipFill>
        <p:spPr>
          <a:xfrm>
            <a:off x="2243921" y="5238750"/>
            <a:ext cx="3929090" cy="3465095"/>
          </a:xfrm>
          <a:prstGeom prst="rect">
            <a:avLst/>
          </a:prstGeom>
          <a:noFill/>
          <a:ln>
            <a:solidFill>
              <a:srgbClr val="0070C0"/>
            </a:solidFill>
          </a:ln>
        </p:spPr>
      </p:pic>
    </p:spTree>
  </p:cSld>
  <p:clrMapOvr>
    <a:masterClrMapping/>
  </p:clrMapOvr>
  <p:timing>
    <p:tnLst>
      <p:par>
        <p:cTn dur="indefinite" id="1" nodeType="tmRoot" restart="never"/>
      </p:par>
    </p:tnLst>
  </p:timing>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ownloads\WhatsApp Image 2022-04-13 at 15.13.06.jpeg" id="2050" name="Picture 2"/>
          <p:cNvPicPr>
            <a:picLocks noChangeArrowheads="1" noChangeAspect="1"/>
          </p:cNvPicPr>
          <p:nvPr/>
        </p:nvPicPr>
        <p:blipFill>
          <a:blip r:embed="rId2">
            <a:lum bright="10000"/>
          </a:blip>
          <a:srcRect b="71" r="20"/>
          <a:stretch>
            <a:fillRect/>
          </a:stretch>
        </p:blipFill>
        <p:spPr bwMode="auto">
          <a:xfrm>
            <a:off x="815161" y="738156"/>
            <a:ext cx="4714908" cy="7572428"/>
          </a:xfrm>
          <a:prstGeom prst="rect">
            <a:avLst/>
          </a:prstGeom>
          <a:ln>
            <a:noFill/>
          </a:ln>
          <a:effectLst>
            <a:outerShdw algn="tl" blurRad="292100" dir="2700000" dist="139700" rotWithShape="0">
              <a:srgbClr val="333333">
                <a:alpha val="65000"/>
              </a:srgbClr>
            </a:outerShdw>
          </a:effectLst>
        </p:spPr>
      </p:pic>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id="6" name="Picture 5"/>
          <p:cNvPicPr>
            <a:picLocks noChangeArrowheads="1" noChangeAspect="1" noGrp="1"/>
          </p:cNvPicPr>
          <p:nvPr>
            <p:ph idx="1"/>
          </p:nvPr>
        </p:nvPicPr>
        <p:blipFill>
          <a:blip cstate="print" r:embed="rId2"/>
          <a:srcRect b="-31" r="78"/>
          <a:stretch>
            <a:fillRect/>
          </a:stretch>
        </p:blipFill>
        <p:spPr bwMode="auto">
          <a:xfrm rot="5400000">
            <a:off x="1386665" y="1738288"/>
            <a:ext cx="4214842" cy="5643603"/>
          </a:xfrm>
          <a:prstGeom prst="rect">
            <a:avLst/>
          </a:prstGeom>
          <a:ln>
            <a:solidFill>
              <a:srgbClr val="0070C0"/>
            </a:solidFill>
          </a:ln>
          <a:effectLst>
            <a:outerShdw algn="tl" blurRad="292100" dir="2700000" dist="139700" rotWithShape="0">
              <a:srgbClr val="333333">
                <a:alpha val="65000"/>
              </a:srgbClr>
            </a:outerShdw>
          </a:effectLst>
        </p:spPr>
      </p:pic>
    </p:spTree>
  </p:cSld>
  <p:clrMapOvr>
    <a:masterClrMapping/>
  </p:clrMapOvr>
  <p:timing>
    <p:tnLst>
      <p:par>
        <p:cTn dur="indefinite" id="1" nodeType="tmRoot" restart="never"/>
      </p:par>
    </p:tnLst>
  </p:timing>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скан\вимпвч 001.jpg" id="5" name="Picture 2"/>
          <p:cNvPicPr>
            <a:picLocks noChangeArrowheads="1" noChangeAspect="1"/>
          </p:cNvPicPr>
          <p:nvPr/>
        </p:nvPicPr>
        <p:blipFill>
          <a:blip cstate="print" r:embed="rId2"/>
          <a:srcRect/>
          <a:stretch>
            <a:fillRect/>
          </a:stretch>
        </p:blipFill>
        <p:spPr bwMode="auto">
          <a:xfrm>
            <a:off x="600847" y="842806"/>
            <a:ext cx="4572032" cy="3324374"/>
          </a:xfrm>
          <a:prstGeom prst="rect">
            <a:avLst/>
          </a:prstGeom>
          <a:solidFill>
            <a:srgbClr val="FFFFFF">
              <a:shade val="85000"/>
            </a:srgbClr>
          </a:solidFill>
          <a:ln cap="sq" w="28575">
            <a:solidFill>
              <a:srgbClr val="FF9900"/>
            </a:solidFill>
            <a:miter lim="800000"/>
          </a:ln>
          <a:effectLst>
            <a:outerShdw algn="tl" blurRad="65000" dir="12900000" dist="50800" kx="195000" ky="145000" rotWithShape="0">
              <a:srgbClr val="000000">
                <a:alpha val="30000"/>
              </a:srgbClr>
            </a:outerShdw>
          </a:effectLst>
          <a:scene3d>
            <a:camera prst="orthographicFront">
              <a:rot lat="0" lon="0" rev="360000"/>
            </a:camera>
            <a:lightRig dir="t" rig="twoPt">
              <a:rot lat="0" lon="0" rev="7200000"/>
            </a:lightRig>
          </a:scene3d>
          <a:sp3d contourW="12700">
            <a:bevelT h="19050" w="25400"/>
            <a:contourClr>
              <a:srgbClr val="969696"/>
            </a:contourClr>
          </a:sp3d>
        </p:spPr>
      </p:pic>
      <p:pic>
        <p:nvPicPr>
          <p:cNvPr descr="C:\Users\101\Downloads\WhatsApp Image 2022-04-05 at 10.00.42.jpeg" id="1027" name="Picture 3"/>
          <p:cNvPicPr>
            <a:picLocks noChangeArrowheads="1" noChangeAspect="1"/>
          </p:cNvPicPr>
          <p:nvPr/>
        </p:nvPicPr>
        <p:blipFill>
          <a:blip r:embed="rId3">
            <a:lum bright="10000"/>
          </a:blip>
          <a:srcRect b="-9" r="-7"/>
          <a:stretch>
            <a:fillRect/>
          </a:stretch>
        </p:blipFill>
        <p:spPr bwMode="auto">
          <a:xfrm>
            <a:off x="1386665" y="4595808"/>
            <a:ext cx="4786346" cy="3571900"/>
          </a:xfrm>
          <a:prstGeom prst="rect">
            <a:avLst/>
          </a:prstGeom>
          <a:solidFill>
            <a:srgbClr val="FFFFFF">
              <a:shade val="85000"/>
            </a:srgbClr>
          </a:solidFill>
          <a:ln cap="sq" w="28575">
            <a:solidFill>
              <a:srgbClr val="0070C0"/>
            </a:solidFill>
            <a:miter lim="800000"/>
          </a:ln>
          <a:effectLst>
            <a:outerShdw algn="tl" blurRad="65000" dir="12900000" dist="50800" kx="195000" ky="145000" rotWithShape="0">
              <a:srgbClr val="000000">
                <a:alpha val="30000"/>
              </a:srgbClr>
            </a:outerShdw>
          </a:effectLst>
          <a:scene3d>
            <a:camera prst="orthographicFront">
              <a:rot lat="0" lon="0" rev="360000"/>
            </a:camera>
            <a:lightRig dir="t" rig="twoPt">
              <a:rot lat="0" lon="0" rev="7200000"/>
            </a:lightRig>
          </a:scene3d>
          <a:sp3d contourW="12700">
            <a:bevelT h="19050" w="25400"/>
            <a:contourClr>
              <a:srgbClr val="969696"/>
            </a:contourClr>
          </a:sp3d>
        </p:spPr>
      </p:pic>
    </p:spTree>
  </p:cSld>
  <p:clrMapOvr>
    <a:masterClrMapping/>
  </p:clrMapOvr>
  <p:timing>
    <p:tnLst>
      <p:par>
        <p:cTn dur="indefinite" id="1" nodeType="tmRoot" restart="never"/>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4" name="Прямоугольник 3"/>
          <p:cNvSpPr/>
          <p:nvPr/>
        </p:nvSpPr>
        <p:spPr>
          <a:xfrm>
            <a:off x="1529541" y="2524106"/>
            <a:ext cx="6315888" cy="1323439"/>
          </a:xfrm>
          <a:prstGeom prst="rect">
            <a:avLst/>
          </a:prstGeom>
        </p:spPr>
        <p:txBody>
          <a:bodyPr wrap="square">
            <a:spAutoFit/>
          </a:bodyPr>
          <a:lstStyle/>
          <a:p>
            <a:pPr algn="ctr"/>
            <a:r>
              <a:rPr lang="kk-KZ" sz="4000" b="1" i="1" dirty="0" smtClean="0">
                <a:ln w="11430">
                  <a:noFill/>
                </a:ln>
                <a:solidFill>
                  <a:srgbClr val="0000CC"/>
                </a:solidFill>
                <a:latin typeface="Times New Roman" pitchFamily="18" charset="0"/>
                <a:cs typeface="Times New Roman" pitchFamily="18" charset="0"/>
              </a:rPr>
              <a:t>ПЕДАГОГТІҢ</a:t>
            </a:r>
          </a:p>
          <a:p>
            <a:pPr algn="ctr"/>
            <a:r>
              <a:rPr lang="kk-KZ" sz="4000" b="1" i="1" dirty="0" smtClean="0">
                <a:ln w="11430">
                  <a:noFill/>
                </a:ln>
                <a:solidFill>
                  <a:srgbClr val="0000CC"/>
                </a:solidFill>
                <a:latin typeface="Times New Roman" pitchFamily="18" charset="0"/>
                <a:cs typeface="Times New Roman" pitchFamily="18" charset="0"/>
              </a:rPr>
              <a:t>ЖЕТІСТІКТЕРІ</a:t>
            </a:r>
            <a:endParaRPr lang="ru-RU" sz="4000" b="1" i="1" dirty="0">
              <a:ln w="11430">
                <a:noFill/>
              </a:ln>
              <a:solidFill>
                <a:srgbClr val="0000CC"/>
              </a:solidFill>
              <a:latin typeface="Times New Roman" pitchFamily="18" charset="0"/>
              <a:cs typeface="Times New Roman" pitchFamily="18" charset="0"/>
            </a:endParaRPr>
          </a:p>
        </p:txBody>
      </p:sp>
      <p:pic>
        <p:nvPicPr>
          <p:cNvPr id="6" name="Picture 2" descr="Учитель с книгами — Картинки для презентаций | Всё о Prezi-презентациях"/>
          <p:cNvPicPr>
            <a:picLocks noChangeAspect="1" noChangeArrowheads="1"/>
          </p:cNvPicPr>
          <p:nvPr/>
        </p:nvPicPr>
        <p:blipFill>
          <a:blip r:embed="rId3"/>
          <a:srcRect/>
          <a:stretch>
            <a:fillRect/>
          </a:stretch>
        </p:blipFill>
        <p:spPr bwMode="auto">
          <a:xfrm>
            <a:off x="3601243" y="4167180"/>
            <a:ext cx="2629703" cy="3857652"/>
          </a:xfrm>
          <a:prstGeom prst="rect">
            <a:avLst/>
          </a:prstGeom>
          <a:noFill/>
        </p:spPr>
      </p:pic>
      <p:pic>
        <p:nvPicPr>
          <p:cNvPr id="5" name="Picture 2" descr="В мире занимательной психологии развивающие занятия для 5 классов"/>
          <p:cNvPicPr>
            <a:picLocks noChangeAspect="1" noChangeArrowheads="1"/>
          </p:cNvPicPr>
          <p:nvPr/>
        </p:nvPicPr>
        <p:blipFill>
          <a:blip r:embed="rId4" cstate="print">
            <a:clrChange>
              <a:clrFrom>
                <a:srgbClr val="FFF9FC"/>
              </a:clrFrom>
              <a:clrTo>
                <a:srgbClr val="FFF9FC">
                  <a:alpha val="0"/>
                </a:srgbClr>
              </a:clrTo>
            </a:clrChange>
            <a:lum bright="30000" contrast="-30000"/>
          </a:blip>
          <a:srcRect/>
          <a:stretch>
            <a:fillRect/>
          </a:stretch>
        </p:blipFill>
        <p:spPr bwMode="auto">
          <a:xfrm>
            <a:off x="529409" y="0"/>
            <a:ext cx="1468004" cy="1338402"/>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5" name="Picture 5" descr="C:\Users\101\Desktop\Бакуова Ж. портфолио\скан\лр 001.jpg"/>
          <p:cNvPicPr>
            <a:picLocks noChangeAspect="1" noChangeArrowheads="1"/>
          </p:cNvPicPr>
          <p:nvPr/>
        </p:nvPicPr>
        <p:blipFill>
          <a:blip r:embed="rId2" cstate="print"/>
          <a:srcRect/>
          <a:stretch>
            <a:fillRect/>
          </a:stretch>
        </p:blipFill>
        <p:spPr bwMode="auto">
          <a:xfrm>
            <a:off x="672286" y="1452536"/>
            <a:ext cx="4415184" cy="6072230"/>
          </a:xfrm>
          <a:prstGeom prst="rect">
            <a:avLst/>
          </a:prstGeom>
          <a:noFill/>
          <a:ln w="19050">
            <a:solidFill>
              <a:srgbClr val="FF9900"/>
            </a:solidFill>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101\Desktop\Бакуова Ж. портфолио\скан\патравтроа 001.jpg"/>
          <p:cNvPicPr>
            <a:picLocks noChangeAspect="1" noChangeArrowheads="1"/>
          </p:cNvPicPr>
          <p:nvPr/>
        </p:nvPicPr>
        <p:blipFill>
          <a:blip r:embed="rId2" cstate="print"/>
          <a:srcRect/>
          <a:stretch>
            <a:fillRect/>
          </a:stretch>
        </p:blipFill>
        <p:spPr bwMode="auto">
          <a:xfrm>
            <a:off x="1172351" y="4667246"/>
            <a:ext cx="5501951" cy="4000528"/>
          </a:xfrm>
          <a:prstGeom prst="rect">
            <a:avLst/>
          </a:prstGeom>
          <a:ln>
            <a:solidFill>
              <a:srgbClr val="0070C0"/>
            </a:solidFill>
          </a:ln>
          <a:effectLst>
            <a:outerShdw blurRad="292100" dist="139700" dir="2700000" algn="tl" rotWithShape="0">
              <a:srgbClr val="333333">
                <a:alpha val="65000"/>
              </a:srgbClr>
            </a:outerShdw>
          </a:effectLst>
        </p:spPr>
      </p:pic>
      <p:pic>
        <p:nvPicPr>
          <p:cNvPr id="3" name="Picture 3" descr="C:\Users\101\Desktop\Бакуова Ж. портфолио\скан\554 001.jpg"/>
          <p:cNvPicPr>
            <a:picLocks noChangeAspect="1" noChangeArrowheads="1"/>
          </p:cNvPicPr>
          <p:nvPr/>
        </p:nvPicPr>
        <p:blipFill>
          <a:blip r:embed="rId3" cstate="print"/>
          <a:srcRect/>
          <a:stretch>
            <a:fillRect/>
          </a:stretch>
        </p:blipFill>
        <p:spPr bwMode="auto">
          <a:xfrm>
            <a:off x="386532" y="523842"/>
            <a:ext cx="5501951" cy="4000528"/>
          </a:xfrm>
          <a:prstGeom prst="rect">
            <a:avLst/>
          </a:prstGeom>
          <a:ln>
            <a:solidFill>
              <a:srgbClr val="FF9900"/>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101\Desktop\Бакуова Ж. портфолио\скан\арвартав 001.jpg"/>
          <p:cNvPicPr>
            <a:picLocks noChangeAspect="1" noChangeArrowheads="1"/>
          </p:cNvPicPr>
          <p:nvPr/>
        </p:nvPicPr>
        <p:blipFill>
          <a:blip r:embed="rId2" cstate="print"/>
          <a:srcRect/>
          <a:stretch>
            <a:fillRect/>
          </a:stretch>
        </p:blipFill>
        <p:spPr bwMode="auto">
          <a:xfrm>
            <a:off x="457971" y="523842"/>
            <a:ext cx="5445271" cy="3959316"/>
          </a:xfrm>
          <a:prstGeom prst="rect">
            <a:avLst/>
          </a:prstGeom>
          <a:noFill/>
          <a:ln>
            <a:solidFill>
              <a:srgbClr val="FF9900"/>
            </a:solidFill>
          </a:ln>
        </p:spPr>
      </p:pic>
      <p:pic>
        <p:nvPicPr>
          <p:cNvPr id="3" name="Picture 6" descr="C:\Users\101\Desktop\Бакуова Ж. портфолио\скан\лшен 001.jpg"/>
          <p:cNvPicPr>
            <a:picLocks noChangeAspect="1" noChangeArrowheads="1"/>
          </p:cNvPicPr>
          <p:nvPr/>
        </p:nvPicPr>
        <p:blipFill>
          <a:blip r:embed="rId3" cstate="print"/>
          <a:srcRect/>
          <a:stretch>
            <a:fillRect/>
          </a:stretch>
        </p:blipFill>
        <p:spPr bwMode="auto">
          <a:xfrm>
            <a:off x="1100913" y="4810122"/>
            <a:ext cx="5445271" cy="3959316"/>
          </a:xfrm>
          <a:prstGeom prst="rect">
            <a:avLst/>
          </a:prstGeom>
          <a:noFill/>
          <a:ln>
            <a:solidFill>
              <a:srgbClr val="0070C0"/>
            </a:solid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101\Downloads\IMG-20200422-WA0142.jpg"/>
          <p:cNvPicPr>
            <a:picLocks noChangeAspect="1" noChangeArrowheads="1"/>
          </p:cNvPicPr>
          <p:nvPr/>
        </p:nvPicPr>
        <p:blipFill>
          <a:blip r:embed="rId2"/>
          <a:srcRect/>
          <a:stretch>
            <a:fillRect/>
          </a:stretch>
        </p:blipFill>
        <p:spPr bwMode="auto">
          <a:xfrm>
            <a:off x="1172351" y="1523974"/>
            <a:ext cx="4286280" cy="607223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cer\AppData\Local\Temp\Rar$DIa0.713\IMG-20210313-WA0021.jpg"/>
          <p:cNvPicPr>
            <a:picLocks noChangeAspect="1" noChangeArrowheads="1"/>
          </p:cNvPicPr>
          <p:nvPr/>
        </p:nvPicPr>
        <p:blipFill>
          <a:blip r:embed="rId2"/>
          <a:srcRect/>
          <a:stretch>
            <a:fillRect/>
          </a:stretch>
        </p:blipFill>
        <p:spPr>
          <a:xfrm>
            <a:off x="815160" y="1738288"/>
            <a:ext cx="5031381" cy="5786478"/>
          </a:xfrm>
          <a:prstGeom prst="rect">
            <a:avLst/>
          </a:prstGeom>
          <a:solidFill>
            <a:srgbClr val="FFFFFF">
              <a:shade val="85000"/>
            </a:srgbClr>
          </a:solidFill>
          <a:ln w="88900" cap="sq">
            <a:solidFill>
              <a:srgbClr val="FF99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101\Desktop\Бакуова Ж. портфолио\грамоталар\WhatsApp Image 2022-03-26 at 21.28.15.jpeg"/>
          <p:cNvPicPr>
            <a:picLocks noChangeAspect="1" noChangeArrowheads="1"/>
          </p:cNvPicPr>
          <p:nvPr/>
        </p:nvPicPr>
        <p:blipFill>
          <a:blip r:embed="rId2"/>
          <a:srcRect/>
          <a:stretch>
            <a:fillRect/>
          </a:stretch>
        </p:blipFill>
        <p:spPr bwMode="auto">
          <a:xfrm>
            <a:off x="743723" y="2238354"/>
            <a:ext cx="5357850" cy="4214842"/>
          </a:xfrm>
          <a:prstGeom prst="rect">
            <a:avLst/>
          </a:prstGeom>
          <a:ln w="28575">
            <a:solidFill>
              <a:srgbClr val="FF9900"/>
            </a:solidFill>
          </a:ln>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4" name="Прямоугольник 3"/>
          <p:cNvSpPr/>
          <p:nvPr/>
        </p:nvSpPr>
        <p:spPr>
          <a:xfrm>
            <a:off x="1029475" y="2524106"/>
            <a:ext cx="6315888" cy="707886"/>
          </a:xfrm>
          <a:prstGeom prst="rect">
            <a:avLst/>
          </a:prstGeom>
        </p:spPr>
        <p:txBody>
          <a:bodyPr wrap="square">
            <a:spAutoFit/>
          </a:bodyPr>
          <a:lstStyle/>
          <a:p>
            <a:pPr algn="ctr"/>
            <a:r>
              <a:rPr lang="kk-KZ" sz="4000" b="1" i="1" dirty="0" smtClean="0">
                <a:ln w="11430">
                  <a:noFill/>
                </a:ln>
                <a:solidFill>
                  <a:srgbClr val="0000CC"/>
                </a:solidFill>
                <a:latin typeface="Times New Roman" pitchFamily="18" charset="0"/>
                <a:cs typeface="Times New Roman" pitchFamily="18" charset="0"/>
              </a:rPr>
              <a:t>БАСЫЛЫМДАР</a:t>
            </a:r>
            <a:endParaRPr lang="ru-RU" sz="4000" b="1" i="1" dirty="0">
              <a:ln w="11430">
                <a:noFill/>
              </a:ln>
              <a:solidFill>
                <a:srgbClr val="0000CC"/>
              </a:solidFill>
              <a:latin typeface="Times New Roman" pitchFamily="18" charset="0"/>
              <a:cs typeface="Times New Roman" pitchFamily="18" charset="0"/>
            </a:endParaRPr>
          </a:p>
        </p:txBody>
      </p:sp>
      <p:pic>
        <p:nvPicPr>
          <p:cNvPr id="5" name="Picture 2" descr="В мире занимательной психологии развивающие занятия для 5 классов"/>
          <p:cNvPicPr>
            <a:picLocks noChangeAspect="1" noChangeArrowheads="1"/>
          </p:cNvPicPr>
          <p:nvPr/>
        </p:nvPicPr>
        <p:blipFill>
          <a:blip r:embed="rId3" cstate="print">
            <a:clrChange>
              <a:clrFrom>
                <a:srgbClr val="FFF9FC"/>
              </a:clrFrom>
              <a:clrTo>
                <a:srgbClr val="FFF9FC">
                  <a:alpha val="0"/>
                </a:srgbClr>
              </a:clrTo>
            </a:clrChange>
            <a:lum bright="30000" contrast="-30000"/>
          </a:blip>
          <a:srcRect/>
          <a:stretch>
            <a:fillRect/>
          </a:stretch>
        </p:blipFill>
        <p:spPr bwMode="auto">
          <a:xfrm>
            <a:off x="529409" y="0"/>
            <a:ext cx="1468004" cy="1338402"/>
          </a:xfrm>
          <a:prstGeom prst="rect">
            <a:avLst/>
          </a:prstGeom>
          <a:noFill/>
        </p:spPr>
      </p:pic>
      <p:sp>
        <p:nvSpPr>
          <p:cNvPr id="2052" name="AutoShape 4" descr="Информационные технологии в бизнесе | ИнтелТех"/>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054" name="Picture 6" descr="Информационные технологии в бизнесе | ИнтелТех"/>
          <p:cNvPicPr>
            <a:picLocks noChangeAspect="1" noChangeArrowheads="1"/>
          </p:cNvPicPr>
          <p:nvPr/>
        </p:nvPicPr>
        <p:blipFill>
          <a:blip r:embed="rId4"/>
          <a:srcRect/>
          <a:stretch>
            <a:fillRect/>
          </a:stretch>
        </p:blipFill>
        <p:spPr bwMode="auto">
          <a:xfrm>
            <a:off x="2315359" y="4452932"/>
            <a:ext cx="4381531" cy="3286148"/>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Users\101\Desktop\Бакуова Ж. портфолио\грамоталар\WhatsApp Image 2022-03-26 at 10.45.45.jpeg"/>
          <p:cNvPicPr>
            <a:picLocks noChangeAspect="1" noChangeArrowheads="1"/>
          </p:cNvPicPr>
          <p:nvPr/>
        </p:nvPicPr>
        <p:blipFill>
          <a:blip r:embed="rId2"/>
          <a:srcRect/>
          <a:stretch>
            <a:fillRect/>
          </a:stretch>
        </p:blipFill>
        <p:spPr bwMode="auto">
          <a:xfrm>
            <a:off x="315095" y="380966"/>
            <a:ext cx="5495871" cy="3885752"/>
          </a:xfrm>
          <a:prstGeom prst="rect">
            <a:avLst/>
          </a:prstGeom>
          <a:noFill/>
          <a:ln>
            <a:solidFill>
              <a:srgbClr val="FF9900"/>
            </a:solidFill>
          </a:ln>
        </p:spPr>
      </p:pic>
      <p:pic>
        <p:nvPicPr>
          <p:cNvPr id="2" name="Picture 5" descr="C:\Users\101\Desktop\Бакуова Ж. портфолио\грамоталар\WhatsApp Image 2022-03-26 at 10.45.44 (3).jpeg"/>
          <p:cNvPicPr>
            <a:picLocks noChangeAspect="1" noChangeArrowheads="1"/>
          </p:cNvPicPr>
          <p:nvPr/>
        </p:nvPicPr>
        <p:blipFill>
          <a:blip r:embed="rId3"/>
          <a:srcRect/>
          <a:stretch>
            <a:fillRect/>
          </a:stretch>
        </p:blipFill>
        <p:spPr bwMode="auto">
          <a:xfrm>
            <a:off x="1100913" y="4524370"/>
            <a:ext cx="5495871" cy="3885752"/>
          </a:xfrm>
          <a:prstGeom prst="rect">
            <a:avLst/>
          </a:prstGeom>
          <a:noFill/>
          <a:ln>
            <a:solidFill>
              <a:srgbClr val="0070C0"/>
            </a:solidFill>
          </a:ln>
        </p:spPr>
      </p:pic>
    </p:spTree>
  </p:cSld>
  <p:clrMapOvr>
    <a:masterClrMapping/>
  </p:clrMapOvr>
  <p:timing>
    <p:tnLst>
      <p:par>
        <p:cTn id="1" dur="indefinite" restart="never" nodeType="tmRoot"/>
      </p:par>
    </p:tnLst>
  </p:timing>
</p:sld>
</file>

<file path=ppt/slides/slide3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Мем: &quot;фон белый, белый фон без ничего на весь экран, цвет белый&quot; - Все  шаблоны - Meme-arsenal.com" id="47107" name="Picture 3"/>
          <p:cNvPicPr>
            <a:picLocks noChangeArrowheads="1" noChangeAspect="1"/>
          </p:cNvPicPr>
          <p:nvPr/>
        </p:nvPicPr>
        <p:blipFill>
          <a:blip r:embed="rId3"/>
          <a:srcRect b="-103"/>
          <a:stretch>
            <a:fillRect/>
          </a:stretch>
        </p:blipFill>
        <p:spPr bwMode="auto">
          <a:xfrm>
            <a:off x="0" y="0"/>
            <a:ext cx="7345363" cy="10477500"/>
          </a:xfrm>
          <a:prstGeom prst="rect">
            <a:avLst/>
          </a:prstGeom>
          <a:noFill/>
        </p:spPr>
      </p:pic>
      <p:sp>
        <p:nvSpPr>
          <p:cNvPr id="47105" name="Rectangle 1"/>
          <p:cNvSpPr>
            <a:spLocks noChangeArrowheads="1"/>
          </p:cNvSpPr>
          <p:nvPr/>
        </p:nvSpPr>
        <p:spPr bwMode="auto">
          <a:xfrm>
            <a:off x="630191" y="0"/>
            <a:ext cx="6715172" cy="10556736"/>
          </a:xfrm>
          <a:prstGeom prst="rect">
            <a:avLst/>
          </a:prstGeom>
          <a:noFill/>
          <a:ln w="9525">
            <a:noFill/>
            <a:miter lim="800000"/>
            <a:headEnd/>
            <a:tailEnd/>
          </a:ln>
          <a:effectLst/>
        </p:spPr>
        <p:txBody>
          <a:bodyPr anchor="ctr" anchorCtr="0" bIns="45720" compatLnSpc="1" lIns="91440" numCol="1" rIns="91440" tIns="45720" vert="horz" wrap="square">
            <a:prstTxWarp prst="textNoShape">
              <a:avLst/>
            </a:prstTxWarp>
            <a:spAutoFit/>
          </a:bodyPr>
          <a:lstStyle/>
          <a:p>
            <a:pPr algn="l" defTabSz="914400" eaLnBrk="1" fontAlgn="base" hangingPunct="1" indent="449263" latinLnBrk="0" lvl="0" marL="0" marR="0" rtl="0">
              <a:lnSpc>
                <a:spcPct val="100000"/>
              </a:lnSpc>
              <a:spcBef>
                <a:spcPct val="0"/>
              </a:spcBef>
              <a:spcAft>
                <a:spcPct val="0"/>
              </a:spcAft>
              <a:buClrTx/>
              <a:buSzTx/>
              <a:buFontTx/>
              <a:buNone/>
              <a:tabLst>
                <a:tab algn="l" pos="457200"/>
              </a:tabLst>
            </a:pPr>
            <a:r>
              <a:rPr b="1"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Қашықтықтан оқу барысын психологиялық тұрғыда қолдау</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Қазіргі уақытта әлемдік қауымдастық маңызды тарихи</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кезеңнен өтуде.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беру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жүйесінде қашықтан оқыту ең тиімді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құралдарының бірі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болып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отыр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Қашықтан оқыту білім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алушы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 іс-әрекетін ақпараттық технологияларды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пайдалану</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арқылы қашықтықтан жүзеге асыруы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Сонымен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қатар, қазіргі кездегі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пандемияға байланысты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карантиндік</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уақытта үздіксіз білім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алудың негізі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болып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отыр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Бұл жүйені оқытушылар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мен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ата-аналар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оқушылар бірден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қабылдай қойған жоқ</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Алайда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ұлт болашағы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тек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қана мемлекетке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немесе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ұстаздарға міндетті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дүние емес</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Ата-ананыңда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алдындағы міндеттері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бар.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Қашықтан білім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алу</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арқылы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өздігінен ізденіп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шыңдауда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Психологиялық тұрғыдан қашықтан оқытудың тиімділігін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арттыру</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үшін;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ең бірінші кезекте біздер мектеп психологтары ата-аналармен байланыс орнатып, психологиялық кеңестер беруіміз керек.</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екінші кезекте оқушылармен психологиялық сергіту жаттығулары жүргізілуде.</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Яғни, білім алушыны бар болмысымен қабылдау, ішкі жан дүниесін және психикалық жағдайын түсіну болып табылады.</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Педагог-психолог маман ретінде ұстаздарға, ата-аналарға және оқушыларға қашықтан оқытуды ұйымдастыру бойынша төмендегідей кеңес ұсынамын:</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Алдымен баланың күн режімін жасаңыз, дұрыс тамақтанып, жақсы ұйықтауын қадағалаңыз.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Сабаққа күн сайын уақытында қосылыңыз және сабақ кестесін көрінетін жерге іліп қойыңыз. Баланың сабақ оқуы үшін жайлы және ыңғайлы орын таңдаңыз. </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Компьютерінің толық қуатталуын, интернетпен қамтылуын қадағалап, кешкісін бәрін дайындап қойған жөн.</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басталмастан</a:t>
            </a:r>
            <a:r>
              <a:rPr b="1"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бұрын:</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бөлмеде қатаң тыныштық сақталуы тиіс</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басқа дыбыстарды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өшіріңіз;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уақытында отбасындағы басқа балалар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мен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үй жануарларының кедергі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келтірмеуін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назарда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ұстаңыз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барысында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балалардың бөлмеден шықпауы, орынсыз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тамақтанбауы, басқа бөгде заттарға алаңдамауы, онлайн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сабақтан шығып кетпеуін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бақылаңыз;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өтіп жатқанда:</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оқушы мұғалімнің нұсқауларын қатаң орындау</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мұғалім сабақ түсіндіргеннен кейін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ғана сұрақ қою;</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түсіндірген кезде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ата-аналар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мен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балаларға чатта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жазуға тыйым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салынады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(тек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дыбыс</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болмай</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естілмей</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қалған жағдайда ғана рұқсат беріледі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балаға жауап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бергенде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орнынан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тұрудың қажеті жоқ;</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мұғалімнің рұқсатынсыз суретке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бейнетаспаға түсіруге, жүргізілген сабақты әлеуметтік желілерде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жариялауға болмайды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 барысында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ата-аналарға араласпағаны жөн;</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сабақта оқушының себепсіз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қатыспай қалғаны үшін ата-ана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жауап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береді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Үй тапсырмасына</a:t>
            </a:r>
            <a:r>
              <a:rPr b="1"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көмек:</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балаңызды бөлмей тыңдаңыз, жаттауға, есте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сақтауға берілген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тапсырманы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айтып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шықсын;</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жазуға берілген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мәтінді асықпай бірге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оқыңыз;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оқулықтағы сұрақтар бойынша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сұраңыз;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өзіңіздің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кезіңіздегі жетістіктеріңіз туралы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айтып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білімдеріңізбен бөлісіңіз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балаға баға емес</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білімнің маңыздылығын,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не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үшін қажеттігін түсіндіріңіз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балаңызды жан-жақты бақылау үшін және мүмкін көмектер көрсету үшін әрдайым балаңыздың қатысатын үйірмелерінің, факультативтерінің, қосымша сабақтарының, сабақ кестесімен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танысыңыз.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Балаңыздың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аз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уақыт онлайн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болуын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көп уақытын өз бетімен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жұмыс жасауын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қадағалаңыз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үй тапсырмаларын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уақытында орындап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мұғаліммен кері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байланыста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болуын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қадағалаңыз;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балаңыздың қосымша тапсырмалар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орындауын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әдеби кітаптар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оқуын, телеарна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сабақтарын уақытында көруін қадағалаңыз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баланың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бос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уақытын құр өткізбей</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оны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мазмұнды әрі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пайдалы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етіп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өткізуге көмектесіңіз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r>
              <a:rPr b="1"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1"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Балаға қандай көмек керек</a:t>
            </a:r>
            <a:r>
              <a:rPr b="1"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материалдық: баланы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анықтама, сөздік,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атлас,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бейнетаспамен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мектептің оқу бағдарламасына сәйкес кітапшалармен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қамтамасыз етіңіз.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моральдық: баланың мүмкіндігіне сенім</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білдіріп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әрбір жетістігіне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қуаныңыз.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Балаңызды оқу үлгеріміне қарамай, жақсы көретініңізді сездіріңіз.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 charset="2" pitchFamily="2" typeface="Wingdings"/>
              <a:buChar char="ü"/>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эмоциональдық: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үлгермей жатса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қатты сөйлемеңіз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Сабырлы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шыдамды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болыңыз.</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Осы тарапта ата-аналармен «Қашықтан оқыту бойынша балалардың ата-аналарына психологиялық кеңестер» берілді. Қашықтан білім беру аясында 5-11 сыныптар оқушыларына «Миға пайдалы жаттығулар» ұсынылды. Оқушылар жаттығуларды қайталау арқылы, ми процесстеріне жақсы әсерін берді. «Есте сақтау қабілетін қалай жақсарту керек?» деген сұраққа арнайы психологиялық жаттығулар видеоролик ретінде дайындалып оқушылар назарына ұсынылды.</a:t>
            </a:r>
            <a:endPar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endParaRP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Қазір ата-ананың үйде балаларымен тығыз байланыста болуына, сабақты бірге оқып, уақытты қызықты өткізуге мүмкіндік көп.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Баланың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бос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уақытын тиімді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өткізу үшін бірге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таңғы жаттығу жасаңыз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билеңіз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оқыған кітаптарыңызды талқылап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бірге</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фильм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көріп</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өлең жаттаңыз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Есіңізден болсын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балаға ата-анасы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көшбасшы.</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Бала,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де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білікті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қандай жағдайға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да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сабырмен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қарайтын көшбасшының соңынан ереді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Адамның</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жақсы</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болуы</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тегінде</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емес</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тәрбиесінде</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ақылында</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өнер</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білімінде</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деп</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ұлы</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ақын</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Абай</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Құнанбайұлы</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айтқандай</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балаға</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тәрбие</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отбасы</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мен</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мектептен</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беріледі</a:t>
            </a:r>
            <a:r>
              <a:rPr b="0" baseline="0" cap="none" dirty="0" i="0" kumimoji="0" lang="en-US"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Осы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процессті</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ұстаздарымыз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ата-аналарымыз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оқушыларымыз еңсеру үшін біз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психологтар</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барынша</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өз тарапымыздан</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a:t>
            </a:r>
            <a:r>
              <a:rPr b="0" baseline="0" cap="none" dirty="0" err="1"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қолдау көрсетеміз</a:t>
            </a:r>
            <a:r>
              <a:rPr b="0" baseline="0" cap="none" dirty="0" i="0" kumimoji="0" lang="ru-RU"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a:t>
            </a:r>
          </a:p>
          <a:p>
            <a:pPr algn="l" defTabSz="914400" eaLnBrk="0" fontAlgn="base" hangingPunct="0" indent="449263" latinLnBrk="0" lvl="0" marL="0" marR="0" rtl="0">
              <a:lnSpc>
                <a:spcPct val="100000"/>
              </a:lnSpc>
              <a:spcBef>
                <a:spcPct val="0"/>
              </a:spcBef>
              <a:spcAft>
                <a:spcPct val="0"/>
              </a:spcAft>
              <a:buClrTx/>
              <a:buSzTx/>
              <a:buFontTx/>
              <a:buNone/>
              <a:tabLst>
                <a:tab algn="l" pos="457200"/>
              </a:tabLst>
            </a:pPr>
            <a:endParaRPr b="0" baseline="0" cap="none" dirty="0" i="0" kumimoji="0" lang="ru-RU" normalizeH="0" smtClean="0" strike="noStrike" sz="1000" u="none">
              <a:ln>
                <a:noFill/>
              </a:ln>
              <a:solidFill>
                <a:schemeClr val="tx1"/>
              </a:solidFill>
              <a:effectLst/>
              <a:latin charset="0" pitchFamily="18" typeface="Times New Roman"/>
              <a:cs charset="0" pitchFamily="18" typeface="Times New Roman"/>
            </a:endParaRPr>
          </a:p>
        </p:txBody>
      </p:sp>
    </p:spTree>
  </p:cSld>
  <p:clrMapOvr>
    <a:masterClrMapping/>
  </p:clrMapOvr>
  <p:timing>
    <p:tnLst>
      <p:par>
        <p:cTn dur="indefinite" id="1" nodeType="tmRoot" restart="never"/>
      </p:par>
    </p:tnLst>
  </p:timing>
</p:sld>
</file>

<file path=ppt/slides/slide3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Мем: &quot;фон белый, белый фон без ничего на весь экран, цвет белый&quot; - Все  шаблоны - Meme-arsenal.com" id="2" name="Picture 3"/>
          <p:cNvPicPr>
            <a:picLocks noChangeArrowheads="1" noChangeAspect="1"/>
          </p:cNvPicPr>
          <p:nvPr/>
        </p:nvPicPr>
        <p:blipFill>
          <a:blip r:embed="rId2"/>
          <a:srcRect b="-103"/>
          <a:stretch>
            <a:fillRect/>
          </a:stretch>
        </p:blipFill>
        <p:spPr bwMode="auto">
          <a:xfrm>
            <a:off x="0" y="0"/>
            <a:ext cx="7345363" cy="10477500"/>
          </a:xfrm>
          <a:prstGeom prst="rect">
            <a:avLst/>
          </a:prstGeom>
          <a:noFill/>
        </p:spPr>
      </p:pic>
      <p:sp>
        <p:nvSpPr>
          <p:cNvPr id="46081" name="Rectangle 1"/>
          <p:cNvSpPr>
            <a:spLocks noChangeArrowheads="1"/>
          </p:cNvSpPr>
          <p:nvPr/>
        </p:nvSpPr>
        <p:spPr bwMode="auto">
          <a:xfrm>
            <a:off x="386533" y="738156"/>
            <a:ext cx="6500858" cy="7848302"/>
          </a:xfrm>
          <a:prstGeom prst="rect">
            <a:avLst/>
          </a:prstGeom>
          <a:noFill/>
          <a:ln w="9525">
            <a:noFill/>
            <a:miter lim="800000"/>
            <a:headEnd/>
            <a:tailEnd/>
          </a:ln>
          <a:effectLst/>
        </p:spPr>
        <p:txBody>
          <a:bodyPr anchor="ctr" anchorCtr="0" bIns="45720" compatLnSpc="1" lIns="91440" numCol="1" rIns="91440" tIns="45720" vert="horz" wrap="square">
            <a:prstTxWarp prst="textNoShape">
              <a:avLst/>
            </a:prstTxWarp>
            <a:spAutoFit/>
          </a:bodyPr>
          <a:lstStyle/>
          <a:p>
            <a:pPr algn="l" defTabSz="914400" eaLnBrk="1" fontAlgn="base" hangingPunct="1" indent="449263" latinLnBrk="0" lvl="0" marL="0" marR="0" rtl="0">
              <a:lnSpc>
                <a:spcPct val="100000"/>
              </a:lnSpc>
              <a:spcBef>
                <a:spcPct val="0"/>
              </a:spcBef>
              <a:spcAft>
                <a:spcPct val="0"/>
              </a:spcAft>
              <a:buClrTx/>
              <a:buSzTx/>
              <a:buFontTx/>
              <a:buNone/>
              <a:tabLst/>
            </a:pPr>
            <a:r>
              <a:rPr b="1" baseline="0" cap="none" dirty="0" i="0" kumimoji="0" lang="kk-KZ" normalizeH="0" smtClean="0" strike="noStrike" sz="1400" u="none">
                <a:ln>
                  <a:noFill/>
                </a:ln>
                <a:solidFill>
                  <a:schemeClr val="tx1"/>
                </a:solidFill>
                <a:effectLst/>
                <a:latin charset="0" pitchFamily="18" typeface="Times New Roman"/>
                <a:ea charset="0" pitchFamily="18" typeface="Times New Roman"/>
                <a:cs charset="0" pitchFamily="18" typeface="Times New Roman"/>
              </a:rPr>
              <a:t>                                                Арман - алға жетелейді</a:t>
            </a:r>
          </a:p>
          <a:p>
            <a:pPr algn="l" defTabSz="914400" eaLnBrk="1" fontAlgn="base" hangingPunct="1" indent="449263" latinLnBrk="0" lvl="0" marL="0" marR="0" rtl="0">
              <a:lnSpc>
                <a:spcPct val="100000"/>
              </a:lnSpc>
              <a:spcBef>
                <a:spcPct val="0"/>
              </a:spcBef>
              <a:spcAft>
                <a:spcPct val="0"/>
              </a:spcAft>
              <a:buClrTx/>
              <a:buSzTx/>
              <a:buFontTx/>
              <a:buNone/>
              <a:tabLst/>
            </a:pPr>
            <a:endParaRPr b="1" baseline="0" cap="none" dirty="0" i="0" kumimoji="0" lang="ru-RU" normalizeH="0" smtClean="0" strike="noStrike" sz="1000" u="none">
              <a:ln>
                <a:noFill/>
              </a:ln>
              <a:solidFill>
                <a:schemeClr val="tx1"/>
              </a:solidFill>
              <a:effectLst/>
              <a:latin charset="0" pitchFamily="34" typeface="Arial"/>
              <a:cs charset="0" pitchFamily="34" typeface="Arial"/>
            </a:endParaRPr>
          </a:p>
          <a:p>
            <a:pPr algn="just" defTabSz="914400" eaLnBrk="0" fontAlgn="base" hangingPunct="0" indent="449263" latinLnBrk="0" lvl="0" marL="0" marR="0" rtl="0">
              <a:lnSpc>
                <a:spcPct val="100000"/>
              </a:lnSpc>
              <a:spcBef>
                <a:spcPct val="0"/>
              </a:spcBef>
              <a:spcAft>
                <a:spcPct val="0"/>
              </a:spcAft>
              <a:buClrTx/>
              <a:buSzTx/>
              <a:buFontTx/>
              <a:buNone/>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Жалпы арман дегенді қалай түсінесіз?Армандай білесіз бе?Сіздің армандарыңыз орындалады ма? Ендеше алдымен осы сұрақтарға өзім жауап беріп көрейін.</a:t>
            </a: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a:p>
            <a:pPr algn="just" defTabSz="914400" eaLnBrk="0" fontAlgn="base" hangingPunct="0" indent="449263" latinLnBrk="0" lvl="0" marL="0" marR="0" rtl="0">
              <a:lnSpc>
                <a:spcPct val="100000"/>
              </a:lnSpc>
              <a:spcBef>
                <a:spcPct val="0"/>
              </a:spcBef>
              <a:spcAft>
                <a:spcPct val="0"/>
              </a:spcAft>
              <a:buClrTx/>
              <a:buSzTx/>
              <a:buFontTx/>
              <a:buNone/>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Менің ойымша арман деген ол адамның болашақта орындалатын іс-жоспары, орындалатын алға қойған  мақсаты. Армансыз адам болмайды. Бір адамның өзі миллиондаған армандарды ойлайды және сол ойлаған армандарын орындауға тырысады. Біз адамдар саналуан түрлі армандар ойлаймыз.  Мысалы біріміз ата-анамыздың ұзақ ғұмыр кешкенін армандасақ, енді біріміз щалқып-тасып өмір сүруді армандаймыз. Арман ол шексіз қиял. Толық айтқанда сіздің қиялыңыздағы түрлі керемет ойлар. Менің өзім өте көп армандаймын және армандаудан шаршамаймын. Мен бірде 8 жасар інімнен арман туралы сұраған болатынмын. Інімнің жауабына өзім таң қалдым. Себебі, мен одан «Арман деген не?» деп сұраған едім «ол арман деген өзің ойлаған затты алу,оған қол жеткізу ,қиялдау және ол  үшін талпыну жолындағы мақсат»деп жауап берді. Ол тағы «арман деген түсінік  мен мынаны алсам ғой, мен мынаны кисем ғой, мен мынаны істесем ғой деп   армандап және соған талпынып, соған жету үшін мақсатыңды үзбей жұмыс істеу дегенді білдіреді» деп  жауап қатты. Мен оған тағы «Ал сенің қандай арманың бар?»деп сұрап едім, ол маған «менің дәл қазіргі арманым мынау әлемде орын алып жатқан індет кетіп,мектепке барсақ деген арманым бар» деді. Оның осы жауаптары  мені тәнті қылды.Қарап отырсам 8 жасар баланың бұл жауабы тек мені емес кез-келген адамды таң қалдырады. Оның жауаптарының астарында өзіне деген және армандарының орындалатынына деген сенімділік байқалады. Жалпы айтқанда жас ұрпақтың бұлай сенімділікпен жауап беруі «арман деген не?» деген сұраққа жауап бергенін ғана айқындамай сонымен қатар болашағымыздың жарқын екенін айқындайды. Менің армандарымның ішінде осы мемлекетіміздің және мемлекетіміздің ішіндегі қалаларымыздың  одан әрі дамысыншы деген арманым бар. Мысалы осы жыр елі , сыр елі Қызылорда қаласының қазіргі бейнесінің одан ары дамығанын, көркейгенін және мегаполис қалалар қатарына кіргенін қалаймын. Осы сыр елінің  Нұр-Сұлтан,Алматы және Шымкент қалалары секілді көз тартарлықтай әсем және үлкейгенін армандаймын. Иә,арманым асқақ. Бірақ армандар орындалады ғой, оның үстіне армандауға шектеу жоқ. Байқасаңыздар, қазіргі жас бүлдіршіндердің арманы мемлекеттік іспен айналысып, мемлекетімізге өз үлесерін қосу. Себебі үлкен кісілер «кім болуды армандайсың?, Кім боласың?» деп сұрағанда бірі әкім болуды армандаймын дейді, бірі прокурор болуды армандаймын десе, ал енді бірі МАИ қызметкері болуды армандаймын деп жауап береді. Меніңше жас бүлдіршіндердің бұлай жауап беруі тегін емес деп ойлаймын. Бүлдіршіндердің  армандары орындалып,болашақта халыққа қызмет етіп, мемлекетке өз үлестерін қосса бір ғана қала емес бүкіл мемлекет дамитын еді.</a:t>
            </a: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a:p>
            <a:pPr algn="just" defTabSz="914400" eaLnBrk="0" fontAlgn="base" hangingPunct="0" indent="449263" latinLnBrk="0" lvl="0" marL="0" marR="0" rtl="0">
              <a:lnSpc>
                <a:spcPct val="100000"/>
              </a:lnSpc>
              <a:spcBef>
                <a:spcPct val="0"/>
              </a:spcBef>
              <a:spcAft>
                <a:spcPct val="0"/>
              </a:spcAft>
              <a:buClrTx/>
              <a:buSzTx/>
              <a:buFontTx/>
              <a:buNone/>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Армандай білу де өнер. Менің ойымша армандай білген адам мақсатына сенімді жетеді. Армандаған сайын адам биікке көтеріле береді. Жалпы адам өмірі өз қолында екені белгілі.Адам өмірі жарқын болу үшін өзіне арман-мақсат қоя білу керек және соған жету үшін талпыну керек. Еңбек етсең ғана көздегніңе жете аласың. Армандарың орындалу үшін де еңбек ету керек. Еңбектің наны тәтті демекші,алға қойған арман-мақсатқа нық сенімді болып,еңбек ету керек. Бірі біліп , бірі білмес осы арман-мақсат ұғымына сәйкес өнерде жүрген ағаларымыздың қатысуымен түмірілген “Бәсеке” атты телесериал болған еді. Осы телесериалды көрген адамдар өз-өздерін дамыта алады. Менің лйымша осы телесериалды көріп әрбір адам өзінің арман-мақсатына сеніммен қарап,армандар орындалатынына сенетін сияқты.Себебі бұл тересериалда арман-мақсатқа қалай және  еңбекпен қол жеткізу керек екенін керемет көрсеткен. </a:t>
            </a: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a:p>
            <a:pPr algn="just" defTabSz="914400" eaLnBrk="0" fontAlgn="base" hangingPunct="0" indent="449263" latinLnBrk="0" lvl="0" marL="0" marR="0" rtl="0">
              <a:lnSpc>
                <a:spcPct val="100000"/>
              </a:lnSpc>
              <a:spcBef>
                <a:spcPct val="0"/>
              </a:spcBef>
              <a:spcAft>
                <a:spcPct val="0"/>
              </a:spcAft>
              <a:buClrTx/>
              <a:buSzTx/>
              <a:buFontTx/>
              <a:buNone/>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    	Армандар орындалады. Мен бұл сөзге 100% сенемін.Себебі осы уақытқа дейін армандаған армандарым орындалып келе жатыр. Адданың құдіреті шексіз ғой,шіркін... Қазіргі менің арманымның бірі Ұлттық Біріңғай Тестілеуден жоғарғы балл алып, өзім қалаған жоғарғы оқу орынына түсіп,мамандығым бойынша жұмыс жасап ата-анамның үмітін ақтау. Мен армандарым орындалу үшін бар күшімді салып қолымнан келгенше талпынудамын. Жалпы адамдар «армандар орындалмайды» деген ұғымды мүлде естімегендей болуы тиіс. Себебі,адам арманым орындалмайды десе ол орындалмайды. Ал менің арманым орындалады мен талпынамын,тырысамын десе ол орындалады. Міндетті түрде орындалады.</a:t>
            </a: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a:p>
            <a:pPr algn="just" defTabSz="914400" eaLnBrk="0" fontAlgn="base" hangingPunct="0" indent="449263" latinLnBrk="0" lvl="0" marL="0" marR="0" rtl="0">
              <a:lnSpc>
                <a:spcPct val="100000"/>
              </a:lnSpc>
              <a:spcBef>
                <a:spcPct val="0"/>
              </a:spcBef>
              <a:spcAft>
                <a:spcPct val="0"/>
              </a:spcAft>
              <a:buClrTx/>
              <a:buSzTx/>
              <a:buFontTx/>
              <a:buNone/>
              <a:tabLst/>
            </a:pPr>
            <a:r>
              <a:rPr b="0" baseline="0" cap="none" dirty="0" i="0" kumimoji="0" lang="kk-KZ" normalizeH="0" smtClean="0" strike="noStrike" sz="1000" u="none">
                <a:ln>
                  <a:noFill/>
                </a:ln>
                <a:solidFill>
                  <a:schemeClr val="tx1"/>
                </a:solidFill>
                <a:effectLst/>
                <a:latin charset="0" pitchFamily="18" typeface="Times New Roman"/>
                <a:ea charset="0" pitchFamily="18" typeface="Times New Roman"/>
                <a:cs charset="0" pitchFamily="18" typeface="Times New Roman"/>
              </a:rPr>
              <a:t>Алайда армандар орындалады деп ауызбен ғана айтып қоймай , әрекет ету керек. Егер сенде мүмкіндік болса, онда жіберіп алма! Бір орында тұрып қалма! Титтей де алға жылжысаң ке дегенде бір арман орындалады. Армандар орындалады, мақсатың айқын болса!</a:t>
            </a: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a:p>
            <a:pPr algn="l" defTabSz="914400" eaLnBrk="0" fontAlgn="base" hangingPunct="0" indent="449263" latinLnBrk="0" lvl="0" marL="0" marR="0" rtl="0">
              <a:lnSpc>
                <a:spcPct val="100000"/>
              </a:lnSpc>
              <a:spcBef>
                <a:spcPct val="0"/>
              </a:spcBef>
              <a:spcAft>
                <a:spcPct val="0"/>
              </a:spcAft>
              <a:buClrTx/>
              <a:buSzTx/>
              <a:buFontTx/>
              <a:buNone/>
              <a:tabLst/>
            </a:pPr>
            <a:endParaRPr b="0" baseline="0" cap="none" dirty="0" i="0" kumimoji="0" lang="ru-RU" normalizeH="0" smtClean="0" strike="noStrike" sz="1000" u="none">
              <a:ln>
                <a:noFill/>
              </a:ln>
              <a:solidFill>
                <a:schemeClr val="tx1"/>
              </a:solidFill>
              <a:effectLst/>
              <a:latin charset="0" pitchFamily="34" typeface="Arial"/>
              <a:cs charset="0" pitchFamily="34" typeface="Arial"/>
            </a:endParaRPr>
          </a:p>
        </p:txBody>
      </p:sp>
      <p:sp>
        <p:nvSpPr>
          <p:cNvPr id="4" name="TextBox 3"/>
          <p:cNvSpPr txBox="1"/>
          <p:nvPr/>
        </p:nvSpPr>
        <p:spPr>
          <a:xfrm>
            <a:off x="4529937" y="8882088"/>
            <a:ext cx="2262158" cy="261610"/>
          </a:xfrm>
          <a:prstGeom prst="rect">
            <a:avLst/>
          </a:prstGeom>
          <a:noFill/>
        </p:spPr>
        <p:txBody>
          <a:bodyPr rtlCol="0" wrap="none">
            <a:spAutoFit/>
          </a:bodyPr>
          <a:lstStyle/>
          <a:p>
            <a:r>
              <a:rPr b="1" dirty="0" lang="kk-KZ" smtClean="0" sz="1100">
                <a:latin charset="0" pitchFamily="18" typeface="Times New Roman"/>
                <a:cs charset="0" pitchFamily="18" typeface="Times New Roman"/>
              </a:rPr>
              <a:t>Жолдасова Іңкәр Өміржанқызы</a:t>
            </a:r>
            <a:endParaRPr b="1" dirty="0" lang="ru-RU" sz="1100">
              <a:latin charset="0" pitchFamily="18" typeface="Times New Roman"/>
              <a:cs charset="0" pitchFamily="18" typeface="Times New Roman"/>
            </a:endParaRPr>
          </a:p>
        </p:txBody>
      </p:sp>
    </p:spTree>
  </p:cSld>
  <p:clrMapOvr>
    <a:masterClrMapping/>
  </p:clrMapOvr>
  <p:timing>
    <p:tnLst>
      <p:par>
        <p:cTn dur="indefinite" id="1" nodeType="tmRoot" restart="never"/>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descr="C:\Users\101\Desktop\Бакуова Ж. портфолио\грамоталар\WhatsApp Image 2022-03-26 at 10.45.44 (1).jpeg"/>
          <p:cNvPicPr>
            <a:picLocks noChangeAspect="1" noChangeArrowheads="1"/>
          </p:cNvPicPr>
          <p:nvPr/>
        </p:nvPicPr>
        <p:blipFill>
          <a:blip r:embed="rId2"/>
          <a:srcRect/>
          <a:stretch>
            <a:fillRect/>
          </a:stretch>
        </p:blipFill>
        <p:spPr bwMode="auto">
          <a:xfrm>
            <a:off x="386533" y="380966"/>
            <a:ext cx="3429024" cy="4833865"/>
          </a:xfrm>
          <a:prstGeom prst="rect">
            <a:avLst/>
          </a:prstGeom>
          <a:ln>
            <a:solidFill>
              <a:srgbClr val="FF9900"/>
            </a:solidFill>
          </a:ln>
          <a:effectLst>
            <a:outerShdw blurRad="292100" dist="139700" dir="2700000" algn="tl" rotWithShape="0">
              <a:srgbClr val="333333">
                <a:alpha val="65000"/>
              </a:srgbClr>
            </a:outerShdw>
          </a:effectLst>
        </p:spPr>
      </p:pic>
      <p:pic>
        <p:nvPicPr>
          <p:cNvPr id="64521" name="Picture 9" descr="C:\Users\101\Desktop\Бакуова Ж. портфолио\грамоталар\WhatsApp Image 2022-03-26 at 10.45.44.jpeg"/>
          <p:cNvPicPr>
            <a:picLocks noChangeAspect="1" noChangeArrowheads="1"/>
          </p:cNvPicPr>
          <p:nvPr/>
        </p:nvPicPr>
        <p:blipFill>
          <a:blip r:embed="rId3"/>
          <a:srcRect/>
          <a:stretch>
            <a:fillRect/>
          </a:stretch>
        </p:blipFill>
        <p:spPr bwMode="auto">
          <a:xfrm>
            <a:off x="3315491" y="4478738"/>
            <a:ext cx="3123627" cy="4403350"/>
          </a:xfrm>
          <a:prstGeom prst="rect">
            <a:avLst/>
          </a:prstGeom>
          <a:ln w="12700">
            <a:solidFill>
              <a:srgbClr val="0070C0"/>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C:\Users\101\Desktop\Бакуова Ж. портфолио\грамоталар\WhatsApp Image 2022-03-28 at 01.22.59 (1).jpeg"/>
          <p:cNvPicPr>
            <a:picLocks noChangeAspect="1" noChangeArrowheads="1"/>
          </p:cNvPicPr>
          <p:nvPr/>
        </p:nvPicPr>
        <p:blipFill>
          <a:blip r:embed="rId2"/>
          <a:srcRect/>
          <a:stretch>
            <a:fillRect/>
          </a:stretch>
        </p:blipFill>
        <p:spPr bwMode="auto">
          <a:xfrm>
            <a:off x="743723" y="2666982"/>
            <a:ext cx="5369652" cy="3796511"/>
          </a:xfrm>
          <a:prstGeom prst="rect">
            <a:avLst/>
          </a:prstGeom>
          <a:ln>
            <a:solidFill>
              <a:srgbClr val="FF9900"/>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sp>
        <p:nvSpPr>
          <p:cNvPr id="8" name="Прямоугольник 7"/>
          <p:cNvSpPr/>
          <p:nvPr/>
        </p:nvSpPr>
        <p:spPr>
          <a:xfrm>
            <a:off x="558753" y="3452800"/>
            <a:ext cx="6786610" cy="2123658"/>
          </a:xfrm>
          <a:prstGeom prst="rect">
            <a:avLst/>
          </a:prstGeom>
        </p:spPr>
        <p:txBody>
          <a:bodyPr wrap="square">
            <a:spAutoFit/>
          </a:bodyPr>
          <a:lstStyle/>
          <a:p>
            <a:pPr algn="ctr"/>
            <a:r>
              <a:rPr lang="kk-KZ" sz="4400" b="1" i="1" dirty="0" smtClean="0">
                <a:ln w="11430">
                  <a:noFill/>
                </a:ln>
                <a:solidFill>
                  <a:srgbClr val="0000CC"/>
                </a:solidFill>
                <a:latin typeface="Times New Roman" pitchFamily="18" charset="0"/>
                <a:cs typeface="Times New Roman" pitchFamily="18" charset="0"/>
              </a:rPr>
              <a:t>ПЕДАГОГТЫҢ  </a:t>
            </a:r>
          </a:p>
          <a:p>
            <a:pPr algn="ctr"/>
            <a:r>
              <a:rPr lang="kk-KZ" sz="4400" b="1" i="1" dirty="0" smtClean="0">
                <a:ln w="11430">
                  <a:noFill/>
                </a:ln>
                <a:solidFill>
                  <a:srgbClr val="0000CC"/>
                </a:solidFill>
                <a:latin typeface="Times New Roman" pitchFamily="18" charset="0"/>
                <a:cs typeface="Times New Roman" pitchFamily="18" charset="0"/>
              </a:rPr>
              <a:t>ЖҰМЫС</a:t>
            </a:r>
          </a:p>
          <a:p>
            <a:pPr algn="ctr"/>
            <a:r>
              <a:rPr lang="kk-KZ" sz="4400" b="1" i="1" dirty="0" smtClean="0">
                <a:ln w="11430">
                  <a:noFill/>
                </a:ln>
                <a:solidFill>
                  <a:srgbClr val="0000CC"/>
                </a:solidFill>
                <a:latin typeface="Times New Roman" pitchFamily="18" charset="0"/>
                <a:cs typeface="Times New Roman" pitchFamily="18" charset="0"/>
              </a:rPr>
              <a:t> ТӘЖІРИБЕСІНЕН...</a:t>
            </a:r>
            <a:endParaRPr lang="ru-RU" sz="4400" b="1" i="1" dirty="0">
              <a:ln w="11430">
                <a:noFill/>
              </a:ln>
              <a:solidFill>
                <a:srgbClr val="0000CC"/>
              </a:solidFill>
              <a:latin typeface="Times New Roman" pitchFamily="18" charset="0"/>
              <a:cs typeface="Times New Roman" pitchFamily="18" charset="0"/>
            </a:endParaRPr>
          </a:p>
        </p:txBody>
      </p:sp>
      <p:pic>
        <p:nvPicPr>
          <p:cNvPr id="4" name="Picture 2" descr="В мире занимательной психологии развивающие занятия для 5 классов"/>
          <p:cNvPicPr>
            <a:picLocks noChangeAspect="1" noChangeArrowheads="1"/>
          </p:cNvPicPr>
          <p:nvPr/>
        </p:nvPicPr>
        <p:blipFill>
          <a:blip r:embed="rId3" cstate="print">
            <a:clrChange>
              <a:clrFrom>
                <a:srgbClr val="FFF9FC"/>
              </a:clrFrom>
              <a:clrTo>
                <a:srgbClr val="FFF9FC">
                  <a:alpha val="0"/>
                </a:srgbClr>
              </a:clrTo>
            </a:clrChange>
            <a:lum bright="30000" contrast="-30000"/>
          </a:blip>
          <a:srcRect/>
          <a:stretch>
            <a:fillRect/>
          </a:stretch>
        </p:blipFill>
        <p:spPr bwMode="auto">
          <a:xfrm>
            <a:off x="529409" y="309528"/>
            <a:ext cx="1468004" cy="1338402"/>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101\Desktop\Бакуова Ж. портфолио\1 сынып\20210921_095738.jpg"/>
          <p:cNvPicPr>
            <a:picLocks noChangeAspect="1" noChangeArrowheads="1"/>
          </p:cNvPicPr>
          <p:nvPr/>
        </p:nvPicPr>
        <p:blipFill>
          <a:blip r:embed="rId2" cstate="print"/>
          <a:srcRect/>
          <a:stretch>
            <a:fillRect/>
          </a:stretch>
        </p:blipFill>
        <p:spPr bwMode="auto">
          <a:xfrm>
            <a:off x="3744119" y="3095610"/>
            <a:ext cx="3222461" cy="2427911"/>
          </a:xfrm>
          <a:prstGeom prst="rect">
            <a:avLst/>
          </a:prstGeom>
          <a:ln>
            <a:noFill/>
          </a:ln>
          <a:effectLst>
            <a:outerShdw blurRad="292100" dist="139700" dir="2700000" algn="tl" rotWithShape="0">
              <a:srgbClr val="333333">
                <a:alpha val="65000"/>
              </a:srgbClr>
            </a:outerShdw>
          </a:effectLst>
        </p:spPr>
      </p:pic>
      <p:pic>
        <p:nvPicPr>
          <p:cNvPr id="7" name="Picture 4" descr="C:\Users\101\Desktop\Бакуова Ж. портфолио\1 сынып\20210921_095547.jpg"/>
          <p:cNvPicPr>
            <a:picLocks noChangeAspect="1" noChangeArrowheads="1"/>
          </p:cNvPicPr>
          <p:nvPr/>
        </p:nvPicPr>
        <p:blipFill>
          <a:blip r:embed="rId3" cstate="print"/>
          <a:srcRect/>
          <a:stretch>
            <a:fillRect/>
          </a:stretch>
        </p:blipFill>
        <p:spPr bwMode="auto">
          <a:xfrm>
            <a:off x="386533" y="380966"/>
            <a:ext cx="3524274"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perspectiveRight"/>
            <a:lightRig rig="threePt" dir="t"/>
          </a:scene3d>
        </p:spPr>
      </p:pic>
      <p:pic>
        <p:nvPicPr>
          <p:cNvPr id="8" name="Picture 5" descr="C:\Users\101\Desktop\Бакуова Ж. портфолио\1 сынып\20210921_095416.jpg"/>
          <p:cNvPicPr>
            <a:picLocks noChangeAspect="1" noChangeArrowheads="1"/>
          </p:cNvPicPr>
          <p:nvPr/>
        </p:nvPicPr>
        <p:blipFill>
          <a:blip r:embed="rId4" cstate="print"/>
          <a:srcRect/>
          <a:stretch>
            <a:fillRect/>
          </a:stretch>
        </p:blipFill>
        <p:spPr bwMode="auto">
          <a:xfrm>
            <a:off x="315095" y="3738552"/>
            <a:ext cx="3143272" cy="3857652"/>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a:scene3d>
            <a:camera prst="perspectiveRight"/>
            <a:lightRig rig="threePt" dir="t"/>
          </a:scene3d>
        </p:spPr>
      </p:pic>
      <p:sp>
        <p:nvSpPr>
          <p:cNvPr id="11" name="Прямоугольник 10"/>
          <p:cNvSpPr/>
          <p:nvPr/>
        </p:nvSpPr>
        <p:spPr>
          <a:xfrm>
            <a:off x="3386929" y="6953262"/>
            <a:ext cx="3357586" cy="181588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800" b="1" cap="none" spc="0" dirty="0" err="1"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Бастауыш</a:t>
            </a:r>
            <a:r>
              <a:rPr lang="ru-RU" sz="2800" b="1" cap="none" spc="0" dirty="0"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2800" b="1" cap="none" spc="0" dirty="0" err="1"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сынып</a:t>
            </a:r>
            <a:r>
              <a:rPr lang="ru-RU" sz="2800" b="1" cap="none" spc="0" dirty="0"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 </a:t>
            </a:r>
            <a:r>
              <a:rPr lang="ru-RU" sz="2800" b="1" cap="none" spc="0" dirty="0" err="1"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өскелең ұрпаққа білім</a:t>
            </a:r>
            <a:r>
              <a:rPr lang="ru-RU" sz="2800" b="1" cap="none" spc="0" dirty="0"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2800" b="1" cap="none" spc="0" dirty="0" err="1" smtClean="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берудің бастамасы</a:t>
            </a:r>
            <a:endParaRPr lang="ru-RU" sz="2800" b="1" cap="none" spc="0" dirty="0">
              <a:ln w="11430">
                <a:noFill/>
              </a:ln>
              <a:solidFill>
                <a:srgbClr val="FF0000"/>
              </a:solidFill>
              <a:effectLst>
                <a:outerShdw blurRad="50800" dist="39000" dir="5460000" algn="tl">
                  <a:srgbClr val="000000">
                    <a:alpha val="38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5 сын\20200310_172359.jpg" id="2" name="Picture 3"/>
          <p:cNvPicPr>
            <a:picLocks noChangeArrowheads="1" noChangeAspect="1"/>
          </p:cNvPicPr>
          <p:nvPr/>
        </p:nvPicPr>
        <p:blipFill>
          <a:blip cstate="print" r:embed="rId2"/>
          <a:srcRect b="14"/>
          <a:stretch>
            <a:fillRect/>
          </a:stretch>
        </p:blipFill>
        <p:spPr bwMode="auto">
          <a:xfrm>
            <a:off x="1100913" y="5881692"/>
            <a:ext cx="4071966" cy="2571768"/>
          </a:xfrm>
          <a:prstGeom prst="roundRect">
            <a:avLst>
              <a:gd fmla="val 4167" name="adj"/>
            </a:avLst>
          </a:prstGeom>
          <a:solidFill>
            <a:srgbClr val="FFFFFF"/>
          </a:solidFill>
          <a:ln cap="sq" w="76200">
            <a:solidFill>
              <a:srgbClr val="EAEAEA"/>
            </a:solidFill>
            <a:miter lim="800000"/>
          </a:ln>
          <a:effectLst>
            <a:reflection algn="bl" blurRad="12700" dir="5400000" dist="5000" endPos="28000" rotWithShape="0" stA="33000" sy="-100000"/>
          </a:effectLst>
          <a:scene3d>
            <a:camera prst="orthographicFront"/>
            <a:lightRig dir="t" rig="threePt">
              <a:rot lat="0" lon="0" rev="2700000"/>
            </a:lightRig>
          </a:scene3d>
          <a:sp3d contourW="6350">
            <a:bevelT h="38100"/>
            <a:contourClr>
              <a:srgbClr val="C0C0C0"/>
            </a:contourClr>
          </a:sp3d>
        </p:spPr>
      </p:pic>
      <p:pic>
        <p:nvPicPr>
          <p:cNvPr descr="C:\Users\101\Desktop\Бакуова Ж. портфолио\5 сын\20211020_145248.jpg" id="3" name="Picture 4"/>
          <p:cNvPicPr>
            <a:picLocks noChangeArrowheads="1" noChangeAspect="1"/>
          </p:cNvPicPr>
          <p:nvPr/>
        </p:nvPicPr>
        <p:blipFill>
          <a:blip cstate="print" r:embed="rId3"/>
          <a:srcRect/>
          <a:stretch>
            <a:fillRect/>
          </a:stretch>
        </p:blipFill>
        <p:spPr bwMode="auto">
          <a:xfrm>
            <a:off x="457971" y="952470"/>
            <a:ext cx="2714644" cy="3500462"/>
          </a:xfrm>
          <a:prstGeom prst="roundRect">
            <a:avLst>
              <a:gd fmla="val 4167" name="adj"/>
            </a:avLst>
          </a:prstGeom>
          <a:solidFill>
            <a:srgbClr val="FFFFFF"/>
          </a:solidFill>
          <a:ln cap="sq" w="76200">
            <a:solidFill>
              <a:srgbClr val="EAEAEA"/>
            </a:solidFill>
            <a:miter lim="800000"/>
          </a:ln>
          <a:effectLst>
            <a:reflection algn="bl" blurRad="12700" dir="5400000" dist="5000" endPos="28000" rotWithShape="0" stA="33000" sy="-100000"/>
          </a:effectLst>
          <a:scene3d>
            <a:camera prst="orthographicFront"/>
            <a:lightRig dir="t" rig="threePt">
              <a:rot lat="0" lon="0" rev="2700000"/>
            </a:lightRig>
          </a:scene3d>
          <a:sp3d contourW="6350">
            <a:bevelT h="38100"/>
            <a:contourClr>
              <a:srgbClr val="C0C0C0"/>
            </a:contourClr>
          </a:sp3d>
        </p:spPr>
      </p:pic>
      <p:pic>
        <p:nvPicPr>
          <p:cNvPr descr="C:\Users\101\AppData\Local\Microsoft\Windows\INetCache\Content.Word\Screenshot_20211111-092446_Facebook.jpg" id="23553" name="Рисунок 31"/>
          <p:cNvPicPr>
            <a:picLocks noChangeArrowheads="1" noChangeAspect="1"/>
          </p:cNvPicPr>
          <p:nvPr/>
        </p:nvPicPr>
        <p:blipFill>
          <a:blip r:embed="rId4"/>
          <a:srcRect b="-14" r="53"/>
          <a:stretch>
            <a:fillRect/>
          </a:stretch>
        </p:blipFill>
        <p:spPr bwMode="auto">
          <a:xfrm>
            <a:off x="3672681" y="1809726"/>
            <a:ext cx="2643206" cy="3786214"/>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sp>
        <p:nvSpPr>
          <p:cNvPr id="7" name="Прямоугольник 6"/>
          <p:cNvSpPr/>
          <p:nvPr/>
        </p:nvSpPr>
        <p:spPr>
          <a:xfrm>
            <a:off x="29343" y="4738684"/>
            <a:ext cx="3357586" cy="1077218"/>
          </a:xfrm>
          <a:prstGeom prst="rect">
            <a:avLst/>
          </a:prstGeom>
          <a:noFill/>
        </p:spPr>
        <p:txBody>
          <a:bodyPr bIns="45720" lIns="91440" rIns="91440" tIns="45720" wrap="square">
            <a:spAutoFit/>
            <a:scene3d>
              <a:camera prst="orthographicFront"/>
              <a:lightRig dir="tl" rig="flat">
                <a:rot lat="0" lon="0" rev="6600000"/>
              </a:lightRig>
            </a:scene3d>
            <a:sp3d contourW="8890" extrusionH="25400">
              <a:bevelT h="31750" w="38100"/>
              <a:contourClr>
                <a:schemeClr val="accent2">
                  <a:shade val="75000"/>
                </a:schemeClr>
              </a:contourClr>
            </a:sp3d>
          </a:bodyPr>
          <a:lstStyle/>
          <a:p>
            <a:pPr algn="ctr"/>
            <a:r>
              <a:rPr b="1" cap="none" dirty="0" lang="ru-RU" smtClean="0" spc="0" sz="3200">
                <a:ln w="11430">
                  <a:noFill/>
                </a:ln>
                <a:solidFill>
                  <a:srgbClr val="FF0000"/>
                </a:solidFill>
                <a:effectLst/>
                <a:latin charset="0" pitchFamily="18" typeface="Palatino Linotype"/>
                <a:cs charset="0" pitchFamily="18" typeface="Times New Roman"/>
              </a:rPr>
              <a:t>КӨҢІЛДІ</a:t>
            </a:r>
          </a:p>
          <a:p>
            <a:pPr algn="ctr"/>
            <a:r>
              <a:rPr b="1" cap="none" dirty="0" lang="ru-RU" smtClean="0" spc="0" sz="3200">
                <a:ln w="11430">
                  <a:noFill/>
                </a:ln>
                <a:solidFill>
                  <a:srgbClr val="FF0000"/>
                </a:solidFill>
                <a:effectLst/>
                <a:latin charset="0" pitchFamily="18" typeface="Palatino Linotype"/>
                <a:cs charset="0" pitchFamily="18" typeface="Times New Roman"/>
              </a:rPr>
              <a:t>ҮЗІЛІС</a:t>
            </a:r>
            <a:endParaRPr b="1" cap="none" dirty="0" lang="ru-RU" spc="0" sz="3200">
              <a:ln w="11430">
                <a:noFill/>
              </a:ln>
              <a:solidFill>
                <a:srgbClr val="FF0000"/>
              </a:solidFill>
              <a:effectLst/>
              <a:latin charset="0" pitchFamily="18" typeface="Palatino Linotype"/>
              <a:cs charset="0" pitchFamily="18" typeface="Times New Roman"/>
            </a:endParaRPr>
          </a:p>
        </p:txBody>
      </p:sp>
    </p:spTree>
  </p:cSld>
  <p:clrMapOvr>
    <a:masterClrMapping/>
  </p:clrMapOvr>
  <p:timing>
    <p:tnLst>
      <p:par>
        <p:cTn dur="indefinite" id="1" nodeType="tmRoot" restart="never"/>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101\Desktop\Бакуова Ж. портфолио\5 сын\20211020_155513.jpg"/>
          <p:cNvPicPr>
            <a:picLocks noChangeAspect="1" noChangeArrowheads="1"/>
          </p:cNvPicPr>
          <p:nvPr/>
        </p:nvPicPr>
        <p:blipFill>
          <a:blip r:embed="rId2" cstate="print">
            <a:lum bright="10000"/>
          </a:blip>
          <a:srcRect/>
          <a:stretch>
            <a:fillRect/>
          </a:stretch>
        </p:blipFill>
        <p:spPr bwMode="auto">
          <a:xfrm>
            <a:off x="3244053" y="2881296"/>
            <a:ext cx="3429024" cy="257176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54" name="Picture 6" descr="C:\Users\101\Desktop\Бакуова Ж. портфолио\5 сын\20211020_155311.jpg"/>
          <p:cNvPicPr>
            <a:picLocks noChangeAspect="1" noChangeArrowheads="1"/>
          </p:cNvPicPr>
          <p:nvPr/>
        </p:nvPicPr>
        <p:blipFill>
          <a:blip r:embed="rId3" cstate="print">
            <a:lum bright="10000"/>
          </a:blip>
          <a:srcRect/>
          <a:stretch>
            <a:fillRect/>
          </a:stretch>
        </p:blipFill>
        <p:spPr bwMode="auto">
          <a:xfrm>
            <a:off x="600847" y="5595940"/>
            <a:ext cx="3571900" cy="246461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55" name="Picture 7" descr="C:\Users\101\Desktop\Бакуова Ж. портфолио\5 сын\20211020_155410.jpg"/>
          <p:cNvPicPr>
            <a:picLocks noChangeAspect="1" noChangeArrowheads="1"/>
          </p:cNvPicPr>
          <p:nvPr/>
        </p:nvPicPr>
        <p:blipFill>
          <a:blip r:embed="rId4" cstate="print">
            <a:lum bright="10000"/>
          </a:blip>
          <a:srcRect/>
          <a:stretch>
            <a:fillRect/>
          </a:stretch>
        </p:blipFill>
        <p:spPr bwMode="auto">
          <a:xfrm>
            <a:off x="386533" y="380966"/>
            <a:ext cx="3214710" cy="24110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3815557" y="7167576"/>
            <a:ext cx="3357586"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500" b="1" cap="none" spc="0" dirty="0" smtClean="0">
                <a:ln w="11430">
                  <a:noFill/>
                </a:ln>
                <a:solidFill>
                  <a:srgbClr val="FF0000"/>
                </a:solidFill>
                <a:effectLst/>
                <a:latin typeface="Palatino Linotype" pitchFamily="18" charset="0"/>
                <a:cs typeface="Times New Roman" pitchFamily="18" charset="0"/>
              </a:rPr>
              <a:t>5 СЫНЫП БЕЙІМДЕЛУ </a:t>
            </a:r>
          </a:p>
          <a:p>
            <a:pPr algn="ctr"/>
            <a:r>
              <a:rPr lang="ru-RU" sz="2500" b="1" cap="none" spc="0" dirty="0" smtClean="0">
                <a:ln w="11430">
                  <a:noFill/>
                </a:ln>
                <a:solidFill>
                  <a:srgbClr val="FF0000"/>
                </a:solidFill>
                <a:effectLst/>
                <a:latin typeface="Palatino Linotype" pitchFamily="18" charset="0"/>
                <a:cs typeface="Times New Roman" pitchFamily="18" charset="0"/>
              </a:rPr>
              <a:t>КЕЗЕҢІ –</a:t>
            </a:r>
          </a:p>
          <a:p>
            <a:pPr algn="ctr"/>
            <a:r>
              <a:rPr lang="ru-RU" sz="2500" b="1" cap="none" spc="0" dirty="0" smtClean="0">
                <a:ln w="11430">
                  <a:noFill/>
                </a:ln>
                <a:solidFill>
                  <a:srgbClr val="FF0000"/>
                </a:solidFill>
                <a:effectLst/>
                <a:latin typeface="Palatino Linotype" pitchFamily="18" charset="0"/>
                <a:cs typeface="Times New Roman" pitchFamily="18" charset="0"/>
              </a:rPr>
              <a:t> ӨТЕ ӨЗЕКТІ </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101\Desktop\Бакуова Ж. портфолио\ис шаралар\WhatsApp Image 2022-03-28 at 01.44.33 (5).jpeg"/>
          <p:cNvPicPr>
            <a:picLocks noChangeAspect="1" noChangeArrowheads="1"/>
          </p:cNvPicPr>
          <p:nvPr/>
        </p:nvPicPr>
        <p:blipFill>
          <a:blip r:embed="rId2"/>
          <a:srcRect/>
          <a:stretch>
            <a:fillRect/>
          </a:stretch>
        </p:blipFill>
        <p:spPr bwMode="auto">
          <a:xfrm>
            <a:off x="2743987" y="4738684"/>
            <a:ext cx="3429024" cy="21515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171" name="Picture 3" descr="C:\Users\101\Desktop\Бакуова Ж. портфолио\ис шаралар\WhatsApp Image 2022-03-28 at 01.44.34 (2).jpeg"/>
          <p:cNvPicPr>
            <a:picLocks noChangeAspect="1" noChangeArrowheads="1"/>
          </p:cNvPicPr>
          <p:nvPr/>
        </p:nvPicPr>
        <p:blipFill>
          <a:blip r:embed="rId3"/>
          <a:srcRect/>
          <a:stretch>
            <a:fillRect/>
          </a:stretch>
        </p:blipFill>
        <p:spPr bwMode="auto">
          <a:xfrm>
            <a:off x="672285" y="7239014"/>
            <a:ext cx="5072098" cy="302776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172" name="Picture 4" descr="C:\Users\101\Desktop\Бакуова Ж. портфолио\ис шаралар\WhatsApp Image 2022-03-28 at 01.44.34.jpeg"/>
          <p:cNvPicPr>
            <a:picLocks noChangeAspect="1" noChangeArrowheads="1"/>
          </p:cNvPicPr>
          <p:nvPr/>
        </p:nvPicPr>
        <p:blipFill>
          <a:blip r:embed="rId4" cstate="print"/>
          <a:srcRect/>
          <a:stretch>
            <a:fillRect/>
          </a:stretch>
        </p:blipFill>
        <p:spPr bwMode="auto">
          <a:xfrm>
            <a:off x="600847" y="2381230"/>
            <a:ext cx="3092845" cy="20481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173" name="Picture 5" descr="C:\Users\101\Desktop\Бакуова Ж. портфолио\ис шаралар\WhatsApp Image 2022-03-28 at 01.44.33 (4).jpeg"/>
          <p:cNvPicPr>
            <a:picLocks noChangeAspect="1" noChangeArrowheads="1"/>
          </p:cNvPicPr>
          <p:nvPr/>
        </p:nvPicPr>
        <p:blipFill>
          <a:blip r:embed="rId5" cstate="print"/>
          <a:srcRect/>
          <a:stretch>
            <a:fillRect/>
          </a:stretch>
        </p:blipFill>
        <p:spPr bwMode="auto">
          <a:xfrm>
            <a:off x="315095" y="214136"/>
            <a:ext cx="2775310" cy="18379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Прямоугольник 6"/>
          <p:cNvSpPr/>
          <p:nvPr/>
        </p:nvSpPr>
        <p:spPr>
          <a:xfrm>
            <a:off x="3987777" y="2024040"/>
            <a:ext cx="3357586" cy="223291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kk-KZ" sz="3200" b="1" dirty="0" smtClean="0">
                <a:ln w="11430">
                  <a:noFill/>
                </a:ln>
                <a:solidFill>
                  <a:srgbClr val="FF0000"/>
                </a:solidFill>
                <a:effectLst/>
                <a:latin typeface="Palatino Linotype" pitchFamily="18" charset="0"/>
                <a:cs typeface="Times New Roman" pitchFamily="18" charset="0"/>
              </a:rPr>
              <a:t>ДОС </a:t>
            </a:r>
          </a:p>
          <a:p>
            <a:pPr algn="ctr">
              <a:lnSpc>
                <a:spcPct val="150000"/>
              </a:lnSpc>
            </a:pPr>
            <a:r>
              <a:rPr lang="kk-KZ" sz="3200" b="1" dirty="0" smtClean="0">
                <a:ln w="11430">
                  <a:noFill/>
                </a:ln>
                <a:solidFill>
                  <a:srgbClr val="FF0000"/>
                </a:solidFill>
                <a:effectLst/>
                <a:latin typeface="Palatino Linotype" pitchFamily="18" charset="0"/>
                <a:cs typeface="Times New Roman" pitchFamily="18" charset="0"/>
              </a:rPr>
              <a:t>БОЛАЙЫҚ БӘРІМІЗ!</a:t>
            </a:r>
            <a:endParaRPr lang="ru-RU" sz="32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Users\101\Desktop\Бакуова Ж. портфолио\9 сынып\20211021_114110.jpg"/>
          <p:cNvPicPr>
            <a:picLocks noChangeAspect="1" noChangeArrowheads="1"/>
          </p:cNvPicPr>
          <p:nvPr/>
        </p:nvPicPr>
        <p:blipFill>
          <a:blip r:embed="rId2" cstate="print"/>
          <a:srcRect/>
          <a:stretch>
            <a:fillRect/>
          </a:stretch>
        </p:blipFill>
        <p:spPr bwMode="auto">
          <a:xfrm>
            <a:off x="743723" y="380966"/>
            <a:ext cx="2571768" cy="350046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080" name="Picture 8" descr="C:\Users\101\Desktop\Бакуова Ж. портфолио\9 сынып\20211021_114706.jpg"/>
          <p:cNvPicPr>
            <a:picLocks noChangeAspect="1" noChangeArrowheads="1"/>
          </p:cNvPicPr>
          <p:nvPr/>
        </p:nvPicPr>
        <p:blipFill>
          <a:blip r:embed="rId3" cstate="print"/>
          <a:srcRect/>
          <a:stretch>
            <a:fillRect/>
          </a:stretch>
        </p:blipFill>
        <p:spPr bwMode="auto">
          <a:xfrm>
            <a:off x="3886995" y="2166916"/>
            <a:ext cx="2411093" cy="321471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Прямоугольник 8"/>
          <p:cNvSpPr/>
          <p:nvPr/>
        </p:nvSpPr>
        <p:spPr>
          <a:xfrm>
            <a:off x="-1" y="4095742"/>
            <a:ext cx="3886995"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500" b="1" cap="none" spc="0" dirty="0" smtClean="0">
                <a:ln w="11430">
                  <a:noFill/>
                </a:ln>
                <a:solidFill>
                  <a:srgbClr val="FF0000"/>
                </a:solidFill>
                <a:effectLst/>
                <a:latin typeface="Palatino Linotype" pitchFamily="18" charset="0"/>
                <a:cs typeface="Times New Roman" pitchFamily="18" charset="0"/>
              </a:rPr>
              <a:t>9 СЫНЫП ОҚУШЫЛАРМЕН ПСИХОЛОГИЯЛЫҚ ТРЕНИНГ</a:t>
            </a:r>
            <a:endParaRPr lang="ru-RU" sz="2500" b="1" cap="none" spc="0" dirty="0">
              <a:ln w="11430">
                <a:noFill/>
              </a:ln>
              <a:solidFill>
                <a:srgbClr val="FF0000"/>
              </a:solidFill>
              <a:effectLst/>
              <a:latin typeface="Palatino Linotype" pitchFamily="18" charset="0"/>
              <a:cs typeface="Times New Roman" pitchFamily="18" charset="0"/>
            </a:endParaRPr>
          </a:p>
        </p:txBody>
      </p:sp>
      <p:pic>
        <p:nvPicPr>
          <p:cNvPr id="6" name="Picture 2" descr="C:\Users\101\Desktop\Бакуова Ж. портфолио\9 сынып\IMG-20211021-WA0083.jpg"/>
          <p:cNvPicPr>
            <a:picLocks noChangeAspect="1" noChangeArrowheads="1"/>
          </p:cNvPicPr>
          <p:nvPr/>
        </p:nvPicPr>
        <p:blipFill>
          <a:blip r:embed="rId4"/>
          <a:srcRect/>
          <a:stretch>
            <a:fillRect/>
          </a:stretch>
        </p:blipFill>
        <p:spPr bwMode="auto">
          <a:xfrm>
            <a:off x="1315227" y="5881692"/>
            <a:ext cx="4643470" cy="34290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672285" y="5167312"/>
            <a:ext cx="5500726" cy="3643338"/>
          </a:xfrm>
          <a:prstGeom prst="ellipse">
            <a:avLst/>
          </a:prstGeom>
          <a:ln>
            <a:noFill/>
          </a:ln>
          <a:effectLst>
            <a:softEdge rad="112500"/>
          </a:effectLst>
        </p:spPr>
      </p:pic>
      <p:pic>
        <p:nvPicPr>
          <p:cNvPr id="19459" name="Picture 3"/>
          <p:cNvPicPr>
            <a:picLocks noChangeAspect="1" noChangeArrowheads="1"/>
          </p:cNvPicPr>
          <p:nvPr/>
        </p:nvPicPr>
        <p:blipFill>
          <a:blip r:embed="rId3"/>
          <a:srcRect/>
          <a:stretch>
            <a:fillRect/>
          </a:stretch>
        </p:blipFill>
        <p:spPr bwMode="auto">
          <a:xfrm>
            <a:off x="3886995" y="595280"/>
            <a:ext cx="3000396" cy="428628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9460" name="Picture 4"/>
          <p:cNvPicPr>
            <a:picLocks noChangeAspect="1" noChangeArrowheads="1"/>
          </p:cNvPicPr>
          <p:nvPr/>
        </p:nvPicPr>
        <p:blipFill>
          <a:blip r:embed="rId4"/>
          <a:srcRect/>
          <a:stretch>
            <a:fillRect/>
          </a:stretch>
        </p:blipFill>
        <p:spPr bwMode="auto">
          <a:xfrm>
            <a:off x="315095" y="523842"/>
            <a:ext cx="2857520" cy="424300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srcRect/>
          <a:stretch>
            <a:fillRect/>
          </a:stretch>
        </p:blipFill>
        <p:spPr bwMode="auto">
          <a:xfrm>
            <a:off x="3529805" y="3809990"/>
            <a:ext cx="3099939" cy="46356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Picture 6"/>
          <p:cNvPicPr>
            <a:picLocks noChangeAspect="1" noChangeArrowheads="1"/>
          </p:cNvPicPr>
          <p:nvPr/>
        </p:nvPicPr>
        <p:blipFill>
          <a:blip r:embed="rId3"/>
          <a:srcRect/>
          <a:stretch>
            <a:fillRect/>
          </a:stretch>
        </p:blipFill>
        <p:spPr bwMode="auto">
          <a:xfrm>
            <a:off x="386533" y="380966"/>
            <a:ext cx="2974925" cy="407196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101\Desktop\Бакуова Ж. портфолио\тренингтер\20210219_120251.jpg"/>
          <p:cNvPicPr>
            <a:picLocks noChangeAspect="1" noChangeArrowheads="1"/>
          </p:cNvPicPr>
          <p:nvPr/>
        </p:nvPicPr>
        <p:blipFill>
          <a:blip r:embed="rId2" cstate="print"/>
          <a:srcRect/>
          <a:stretch>
            <a:fillRect/>
          </a:stretch>
        </p:blipFill>
        <p:spPr bwMode="auto">
          <a:xfrm>
            <a:off x="1243789" y="3095610"/>
            <a:ext cx="3643338" cy="2260538"/>
          </a:xfrm>
          <a:prstGeom prst="roundRect">
            <a:avLst>
              <a:gd name="adj" fmla="val 4167"/>
            </a:avLst>
          </a:prstGeom>
          <a:solidFill>
            <a:srgbClr val="FFFFFF"/>
          </a:solidFill>
          <a:ln w="76200" cap="sq">
            <a:no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1267" name="Picture 3" descr="C:\Users\101\Desktop\Бакуова Ж. портфолио\тренингтер\20210219_123601.jpg"/>
          <p:cNvPicPr>
            <a:picLocks noChangeAspect="1" noChangeArrowheads="1"/>
          </p:cNvPicPr>
          <p:nvPr/>
        </p:nvPicPr>
        <p:blipFill>
          <a:blip r:embed="rId3" cstate="print"/>
          <a:srcRect/>
          <a:stretch>
            <a:fillRect/>
          </a:stretch>
        </p:blipFill>
        <p:spPr bwMode="auto">
          <a:xfrm>
            <a:off x="3672681" y="5524502"/>
            <a:ext cx="2928958" cy="3429024"/>
          </a:xfrm>
          <a:prstGeom prst="ellipse">
            <a:avLst/>
          </a:prstGeom>
          <a:ln>
            <a:noFill/>
          </a:ln>
          <a:effectLst>
            <a:softEdge rad="112500"/>
          </a:effectLst>
        </p:spPr>
      </p:pic>
      <p:pic>
        <p:nvPicPr>
          <p:cNvPr id="11268" name="Picture 4" descr="C:\Users\101\Desktop\Бакуова Ж. портфолио\тренингтер\20210219_103125.jpg"/>
          <p:cNvPicPr>
            <a:picLocks noChangeAspect="1" noChangeArrowheads="1"/>
          </p:cNvPicPr>
          <p:nvPr/>
        </p:nvPicPr>
        <p:blipFill>
          <a:blip r:embed="rId4" cstate="print"/>
          <a:srcRect/>
          <a:stretch>
            <a:fillRect/>
          </a:stretch>
        </p:blipFill>
        <p:spPr bwMode="auto">
          <a:xfrm>
            <a:off x="600847" y="549320"/>
            <a:ext cx="3286148" cy="2260538"/>
          </a:xfrm>
          <a:prstGeom prst="roundRect">
            <a:avLst>
              <a:gd name="adj" fmla="val 4167"/>
            </a:avLst>
          </a:prstGeom>
          <a:solidFill>
            <a:srgbClr val="FFFFFF"/>
          </a:solidFill>
          <a:ln w="76200" cap="sq">
            <a:no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Прямоугольник 4"/>
          <p:cNvSpPr/>
          <p:nvPr/>
        </p:nvSpPr>
        <p:spPr>
          <a:xfrm>
            <a:off x="529409" y="6024568"/>
            <a:ext cx="3244053" cy="230832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ru-RU" sz="3200" b="1" cap="none" spc="0" dirty="0" smtClean="0">
                <a:ln w="11430">
                  <a:noFill/>
                </a:ln>
                <a:solidFill>
                  <a:srgbClr val="FF0000"/>
                </a:solidFill>
                <a:effectLst/>
                <a:latin typeface="Palatino Linotype" pitchFamily="18" charset="0"/>
                <a:cs typeface="Times New Roman" pitchFamily="18" charset="0"/>
              </a:rPr>
              <a:t>ӨМІР МЕН СЕНІ СҮЙЕМІН</a:t>
            </a:r>
            <a:endParaRPr lang="ru-RU" sz="32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Рисунок 1" descr="20200312_115302"/>
          <p:cNvPicPr>
            <a:picLocks noChangeAspect="1" noChangeArrowheads="1"/>
          </p:cNvPicPr>
          <p:nvPr/>
        </p:nvPicPr>
        <p:blipFill>
          <a:blip r:embed="rId2" cstate="print"/>
          <a:srcRect/>
          <a:stretch>
            <a:fillRect/>
          </a:stretch>
        </p:blipFill>
        <p:spPr bwMode="auto">
          <a:xfrm>
            <a:off x="1886731" y="738156"/>
            <a:ext cx="3500462" cy="262114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5363" name="Рисунок 4" descr="20200312_115417"/>
          <p:cNvPicPr>
            <a:picLocks noChangeAspect="1" noChangeArrowheads="1"/>
          </p:cNvPicPr>
          <p:nvPr/>
        </p:nvPicPr>
        <p:blipFill>
          <a:blip r:embed="rId3" cstate="print">
            <a:lum bright="10000" contrast="10000"/>
          </a:blip>
          <a:srcRect/>
          <a:stretch>
            <a:fillRect/>
          </a:stretch>
        </p:blipFill>
        <p:spPr bwMode="auto">
          <a:xfrm>
            <a:off x="3958433" y="5595940"/>
            <a:ext cx="2857521" cy="3800475"/>
          </a:xfrm>
          <a:prstGeom prst="ellipse">
            <a:avLst/>
          </a:prstGeom>
          <a:ln>
            <a:noFill/>
          </a:ln>
          <a:effectLst>
            <a:softEdge rad="112500"/>
          </a:effectLst>
        </p:spPr>
      </p:pic>
      <p:pic>
        <p:nvPicPr>
          <p:cNvPr id="15362" name="Рисунок 7" descr="20200312_114816"/>
          <p:cNvPicPr>
            <a:picLocks noChangeAspect="1" noChangeArrowheads="1"/>
          </p:cNvPicPr>
          <p:nvPr/>
        </p:nvPicPr>
        <p:blipFill>
          <a:blip r:embed="rId4" cstate="print"/>
          <a:srcRect/>
          <a:stretch>
            <a:fillRect/>
          </a:stretch>
        </p:blipFill>
        <p:spPr bwMode="auto">
          <a:xfrm rot="5400000">
            <a:off x="905638" y="3219447"/>
            <a:ext cx="2786082" cy="38242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5365" name="Rectangle 5"/>
          <p:cNvSpPr>
            <a:spLocks noChangeArrowheads="1"/>
          </p:cNvSpPr>
          <p:nvPr/>
        </p:nvSpPr>
        <p:spPr bwMode="auto">
          <a:xfrm>
            <a:off x="0" y="0"/>
            <a:ext cx="7345363"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5367" name="Rectangle 7"/>
          <p:cNvSpPr>
            <a:spLocks noChangeArrowheads="1"/>
          </p:cNvSpPr>
          <p:nvPr/>
        </p:nvSpPr>
        <p:spPr bwMode="auto">
          <a:xfrm>
            <a:off x="0" y="9172575"/>
            <a:ext cx="7345363"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5368" name="Rectangle 8"/>
          <p:cNvSpPr>
            <a:spLocks noChangeArrowheads="1"/>
          </p:cNvSpPr>
          <p:nvPr/>
        </p:nvSpPr>
        <p:spPr bwMode="auto">
          <a:xfrm>
            <a:off x="0" y="13668375"/>
            <a:ext cx="7345363"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101\Desktop\Бакуова Ж. портфолио\тренингтер\20210215_115428.jpg"/>
          <p:cNvPicPr>
            <a:picLocks noChangeAspect="1" noChangeArrowheads="1"/>
          </p:cNvPicPr>
          <p:nvPr/>
        </p:nvPicPr>
        <p:blipFill>
          <a:blip r:embed="rId2" cstate="print"/>
          <a:srcRect/>
          <a:stretch>
            <a:fillRect/>
          </a:stretch>
        </p:blipFill>
        <p:spPr bwMode="auto">
          <a:xfrm>
            <a:off x="315095" y="738156"/>
            <a:ext cx="4800000" cy="360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4339" name="Picture 3" descr="C:\Users\101\Desktop\Бакуова Ж. портфолио\тренингтер\20210219_123802.jpg"/>
          <p:cNvPicPr>
            <a:picLocks noChangeAspect="1" noChangeArrowheads="1"/>
          </p:cNvPicPr>
          <p:nvPr/>
        </p:nvPicPr>
        <p:blipFill>
          <a:blip r:embed="rId3" cstate="print"/>
          <a:srcRect/>
          <a:stretch>
            <a:fillRect/>
          </a:stretch>
        </p:blipFill>
        <p:spPr bwMode="auto">
          <a:xfrm>
            <a:off x="529409" y="4667245"/>
            <a:ext cx="5214974" cy="3911231"/>
          </a:xfrm>
          <a:prstGeom prst="ellipse">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101\Desktop\Бакуова Ж. портфолио\тренингтер\20210121_124208.jpg"/>
          <p:cNvPicPr>
            <a:picLocks noChangeAspect="1" noChangeArrowheads="1"/>
          </p:cNvPicPr>
          <p:nvPr/>
        </p:nvPicPr>
        <p:blipFill>
          <a:blip r:embed="rId2" cstate="print"/>
          <a:srcRect/>
          <a:stretch>
            <a:fillRect/>
          </a:stretch>
        </p:blipFill>
        <p:spPr bwMode="auto">
          <a:xfrm>
            <a:off x="958037" y="6210782"/>
            <a:ext cx="5429288" cy="3600000"/>
          </a:xfrm>
          <a:prstGeom prst="rect">
            <a:avLst/>
          </a:prstGeom>
          <a:ln>
            <a:noFill/>
          </a:ln>
          <a:effectLst>
            <a:outerShdw blurRad="292100" dist="139700" dir="2700000" algn="tl" rotWithShape="0">
              <a:srgbClr val="333333">
                <a:alpha val="65000"/>
              </a:srgbClr>
            </a:outerShdw>
          </a:effectLst>
        </p:spPr>
      </p:pic>
      <p:pic>
        <p:nvPicPr>
          <p:cNvPr id="12291" name="Picture 3" descr="C:\Users\101\Desktop\Бакуова Ж. портфолио\тренингтер\20210121_152806.jpg"/>
          <p:cNvPicPr>
            <a:picLocks noChangeAspect="1" noChangeArrowheads="1"/>
          </p:cNvPicPr>
          <p:nvPr/>
        </p:nvPicPr>
        <p:blipFill>
          <a:blip r:embed="rId3" cstate="print"/>
          <a:srcRect/>
          <a:stretch>
            <a:fillRect/>
          </a:stretch>
        </p:blipFill>
        <p:spPr bwMode="auto">
          <a:xfrm>
            <a:off x="3529805" y="2095478"/>
            <a:ext cx="2987091" cy="378621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2292" name="Picture 4" descr="C:\Users\101\Desktop\Бакуова Ж. портфолио\тренингтер\20210121_152847.jpg"/>
          <p:cNvPicPr>
            <a:picLocks noChangeAspect="1" noChangeArrowheads="1"/>
          </p:cNvPicPr>
          <p:nvPr/>
        </p:nvPicPr>
        <p:blipFill>
          <a:blip r:embed="rId4" cstate="print"/>
          <a:srcRect/>
          <a:stretch>
            <a:fillRect/>
          </a:stretch>
        </p:blipFill>
        <p:spPr bwMode="auto">
          <a:xfrm>
            <a:off x="315095" y="380966"/>
            <a:ext cx="2700000" cy="36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4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11 сынып\FB_IMG_1646796816688.jpg" id="4099" name="Picture 3"/>
          <p:cNvPicPr>
            <a:picLocks noChangeArrowheads="1" noChangeAspect="1"/>
          </p:cNvPicPr>
          <p:nvPr/>
        </p:nvPicPr>
        <p:blipFill>
          <a:blip r:embed="rId2"/>
          <a:srcRect/>
          <a:stretch>
            <a:fillRect/>
          </a:stretch>
        </p:blipFill>
        <p:spPr bwMode="auto">
          <a:xfrm>
            <a:off x="457971" y="523842"/>
            <a:ext cx="3333595" cy="2500330"/>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C:\Users\101\Desktop\Бакуова Ж. портфолио\11 сынып\FB_IMG_1648885719583.jpg" id="4100" name="Picture 4"/>
          <p:cNvPicPr>
            <a:picLocks noChangeArrowheads="1" noChangeAspect="1"/>
          </p:cNvPicPr>
          <p:nvPr/>
        </p:nvPicPr>
        <p:blipFill>
          <a:blip r:embed="rId3"/>
          <a:srcRect b="-18"/>
          <a:stretch>
            <a:fillRect/>
          </a:stretch>
        </p:blipFill>
        <p:spPr bwMode="auto">
          <a:xfrm>
            <a:off x="3672681" y="3381362"/>
            <a:ext cx="3092013" cy="2387910"/>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C:\Users\101\Desktop\Бакуова Ж. портфолио\11 сынып\FB_IMG_1648885722680.jpg" id="4101" name="Picture 5"/>
          <p:cNvPicPr>
            <a:picLocks noChangeArrowheads="1" noChangeAspect="1"/>
          </p:cNvPicPr>
          <p:nvPr/>
        </p:nvPicPr>
        <p:blipFill>
          <a:blip r:embed="rId4"/>
          <a:srcRect/>
          <a:stretch>
            <a:fillRect/>
          </a:stretch>
        </p:blipFill>
        <p:spPr bwMode="auto">
          <a:xfrm>
            <a:off x="529409" y="3809990"/>
            <a:ext cx="2632216" cy="3786214"/>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sp>
        <p:nvSpPr>
          <p:cNvPr id="8" name="Прямоугольник 7"/>
          <p:cNvSpPr/>
          <p:nvPr/>
        </p:nvSpPr>
        <p:spPr>
          <a:xfrm>
            <a:off x="3172615" y="7239014"/>
            <a:ext cx="3357586" cy="1631216"/>
          </a:xfrm>
          <a:prstGeom prst="rect">
            <a:avLst/>
          </a:prstGeom>
          <a:noFill/>
        </p:spPr>
        <p:txBody>
          <a:bodyPr bIns="45720" lIns="91440" rIns="91440" tIns="45720" wrap="square">
            <a:spAutoFit/>
            <a:scene3d>
              <a:camera prst="orthographicFront"/>
              <a:lightRig dir="tl" rig="flat">
                <a:rot lat="0" lon="0" rev="6600000"/>
              </a:lightRig>
            </a:scene3d>
            <a:sp3d contourW="8890" extrusionH="25400">
              <a:bevelT h="31750" w="38100"/>
              <a:contourClr>
                <a:schemeClr val="accent2">
                  <a:shade val="75000"/>
                </a:schemeClr>
              </a:contourClr>
            </a:sp3d>
          </a:bodyPr>
          <a:lstStyle/>
          <a:p>
            <a:pPr algn="ctr"/>
            <a:r>
              <a:rPr b="1" dirty="0" lang="kk-KZ" smtClean="0" sz="2400">
                <a:ln w="11430">
                  <a:noFill/>
                </a:ln>
                <a:solidFill>
                  <a:srgbClr val="FF0000"/>
                </a:solidFill>
                <a:effectLst/>
                <a:latin charset="0" pitchFamily="18" typeface="Palatino Linotype"/>
                <a:cs charset="0" pitchFamily="18" typeface="Times New Roman"/>
              </a:rPr>
              <a:t>МЕКТЕП БІТІРУШІ ТҮЛЕКТЕРМЕН ПСИХОЛОГИЯЛЫҚ ДАЙЫНДЫҚ</a:t>
            </a:r>
            <a:endParaRPr b="1" cap="none" dirty="0" lang="ru-RU" spc="0" sz="2400">
              <a:ln w="11430">
                <a:noFill/>
              </a:ln>
              <a:solidFill>
                <a:srgbClr val="FF0000"/>
              </a:solidFill>
              <a:effectLst/>
              <a:latin charset="0" pitchFamily="18" typeface="Palatino Linotype"/>
              <a:cs charset="0" pitchFamily="18" typeface="Times New Roman"/>
            </a:endParaRPr>
          </a:p>
        </p:txBody>
      </p:sp>
    </p:spTree>
  </p:cSld>
  <p:clrMapOvr>
    <a:masterClrMapping/>
  </p:clrMapOvr>
  <p:timing>
    <p:tnLst>
      <p:par>
        <p:cTn dur="indefinite" id="1" nodeType="tmRoot" restart="never"/>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101\Desktop\Бакуова Ж. портфолио\11 сынып\20211020_124147.jpg"/>
          <p:cNvPicPr>
            <a:picLocks noChangeAspect="1" noChangeArrowheads="1"/>
          </p:cNvPicPr>
          <p:nvPr/>
        </p:nvPicPr>
        <p:blipFill>
          <a:blip r:embed="rId2" cstate="print">
            <a:lum bright="10000"/>
          </a:blip>
          <a:srcRect/>
          <a:stretch>
            <a:fillRect/>
          </a:stretch>
        </p:blipFill>
        <p:spPr bwMode="auto">
          <a:xfrm flipH="1">
            <a:off x="2743987" y="6385409"/>
            <a:ext cx="3630786" cy="256811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124" name="Picture 4" descr="C:\Users\101\Desktop\Бакуова Ж. портфолио\11 сынып\20211020_124149.jpg"/>
          <p:cNvPicPr>
            <a:picLocks noChangeAspect="1" noChangeArrowheads="1"/>
          </p:cNvPicPr>
          <p:nvPr/>
        </p:nvPicPr>
        <p:blipFill>
          <a:blip r:embed="rId3" cstate="print">
            <a:lum bright="10000"/>
          </a:blip>
          <a:srcRect/>
          <a:stretch>
            <a:fillRect/>
          </a:stretch>
        </p:blipFill>
        <p:spPr bwMode="auto">
          <a:xfrm>
            <a:off x="1815293" y="3402769"/>
            <a:ext cx="3573950" cy="269323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125" name="Picture 5" descr="C:\Users\101\Desktop\Бакуова Ж. портфолио\11 сынып\20211020_123953.jpg"/>
          <p:cNvPicPr>
            <a:picLocks noChangeAspect="1" noChangeArrowheads="1"/>
          </p:cNvPicPr>
          <p:nvPr/>
        </p:nvPicPr>
        <p:blipFill>
          <a:blip r:embed="rId4" cstate="print">
            <a:lum bright="10000"/>
          </a:blip>
          <a:srcRect/>
          <a:stretch>
            <a:fillRect/>
          </a:stretch>
        </p:blipFill>
        <p:spPr bwMode="auto">
          <a:xfrm>
            <a:off x="438551" y="309528"/>
            <a:ext cx="3591320" cy="26935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101\Desktop\Бакуова Ж. портфолио\уйден окыту\Screenshot_20211104-195550_Facebook.jpg"/>
          <p:cNvPicPr>
            <a:picLocks noChangeAspect="1" noChangeArrowheads="1"/>
          </p:cNvPicPr>
          <p:nvPr/>
        </p:nvPicPr>
        <p:blipFill>
          <a:blip r:embed="rId2" cstate="print"/>
          <a:srcRect/>
          <a:stretch>
            <a:fillRect/>
          </a:stretch>
        </p:blipFill>
        <p:spPr bwMode="auto">
          <a:xfrm>
            <a:off x="1600979" y="5810254"/>
            <a:ext cx="3929090" cy="279874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39939" name="Picture 3" descr="C:\Users\101\Desktop\Бакуова Ж. портфолио\уйден окыту\Screenshot_20211104-195529_Facebook.jpg"/>
          <p:cNvPicPr>
            <a:picLocks noChangeAspect="1" noChangeArrowheads="1"/>
          </p:cNvPicPr>
          <p:nvPr/>
        </p:nvPicPr>
        <p:blipFill>
          <a:blip r:embed="rId3" cstate="print"/>
          <a:srcRect/>
          <a:stretch>
            <a:fillRect/>
          </a:stretch>
        </p:blipFill>
        <p:spPr bwMode="auto">
          <a:xfrm>
            <a:off x="457971" y="3024172"/>
            <a:ext cx="3214710" cy="250032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39940" name="Picture 4" descr="C:\Users\101\Desktop\Бакуова Ж. портфолио\уйден окыту\Screenshot_20211104-195537_Facebook.jpg"/>
          <p:cNvPicPr>
            <a:picLocks noChangeAspect="1" noChangeArrowheads="1"/>
          </p:cNvPicPr>
          <p:nvPr/>
        </p:nvPicPr>
        <p:blipFill>
          <a:blip r:embed="rId4" cstate="print"/>
          <a:srcRect/>
          <a:stretch>
            <a:fillRect/>
          </a:stretch>
        </p:blipFill>
        <p:spPr bwMode="auto">
          <a:xfrm>
            <a:off x="886599" y="380966"/>
            <a:ext cx="3643338" cy="245790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Прямоугольник 4"/>
          <p:cNvSpPr/>
          <p:nvPr/>
        </p:nvSpPr>
        <p:spPr>
          <a:xfrm>
            <a:off x="3416273" y="3309924"/>
            <a:ext cx="3929090" cy="230832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ru-RU" sz="3200" b="1" cap="none" spc="0" dirty="0" smtClean="0">
                <a:ln w="11430">
                  <a:noFill/>
                </a:ln>
                <a:solidFill>
                  <a:srgbClr val="FF0000"/>
                </a:solidFill>
                <a:effectLst/>
                <a:latin typeface="Palatino Linotype" pitchFamily="18" charset="0"/>
                <a:cs typeface="Times New Roman" pitchFamily="18" charset="0"/>
              </a:rPr>
              <a:t>ШЕКСІЗ ӘЛЕМ  БАЛАЛАР</a:t>
            </a:r>
          </a:p>
          <a:p>
            <a:pPr algn="ctr">
              <a:lnSpc>
                <a:spcPct val="150000"/>
              </a:lnSpc>
            </a:pPr>
            <a:r>
              <a:rPr lang="ru-RU" sz="3200" b="1" cap="none" spc="0" dirty="0" smtClean="0">
                <a:ln w="11430">
                  <a:noFill/>
                </a:ln>
                <a:solidFill>
                  <a:srgbClr val="FF0000"/>
                </a:solidFill>
                <a:effectLst/>
                <a:latin typeface="Palatino Linotype" pitchFamily="18" charset="0"/>
                <a:cs typeface="Times New Roman" pitchFamily="18" charset="0"/>
              </a:rPr>
              <a:t> КӨЗІМЕН</a:t>
            </a:r>
            <a:endParaRPr lang="ru-RU" sz="32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101\Desktop\Бакуова Ж. портфолио\уйден окыту\IMG_20210225_111943.jpg"/>
          <p:cNvPicPr>
            <a:picLocks noChangeAspect="1" noChangeArrowheads="1"/>
          </p:cNvPicPr>
          <p:nvPr/>
        </p:nvPicPr>
        <p:blipFill>
          <a:blip r:embed="rId2"/>
          <a:srcRect/>
          <a:stretch>
            <a:fillRect/>
          </a:stretch>
        </p:blipFill>
        <p:spPr bwMode="auto">
          <a:xfrm rot="179136">
            <a:off x="1172351" y="5738816"/>
            <a:ext cx="4677010" cy="2986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1987" name="Picture 3" descr="C:\Users\101\Desktop\Бакуова Ж. портфолио\уйден окыту\IMG_20210225_111927.jpg"/>
          <p:cNvPicPr>
            <a:picLocks noChangeAspect="1" noChangeArrowheads="1"/>
          </p:cNvPicPr>
          <p:nvPr/>
        </p:nvPicPr>
        <p:blipFill>
          <a:blip r:embed="rId3" cstate="print"/>
          <a:srcRect/>
          <a:stretch>
            <a:fillRect/>
          </a:stretch>
        </p:blipFill>
        <p:spPr bwMode="auto">
          <a:xfrm>
            <a:off x="243657" y="523842"/>
            <a:ext cx="2928958" cy="38862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3" descr="C:\Users\acer\Desktop\20200310_160954 (1).jpg"/>
          <p:cNvPicPr>
            <a:picLocks noChangeAspect="1" noChangeArrowheads="1"/>
          </p:cNvPicPr>
          <p:nvPr/>
        </p:nvPicPr>
        <p:blipFill>
          <a:blip r:embed="rId4">
            <a:lum/>
          </a:blip>
          <a:srcRect/>
          <a:stretch>
            <a:fillRect/>
          </a:stretch>
        </p:blipFill>
        <p:spPr bwMode="auto">
          <a:xfrm>
            <a:off x="3672681" y="1666850"/>
            <a:ext cx="3000375" cy="378618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101\Desktop\Бакуова Ж. портфолио\уйден окыту\IMG-20220115-WA0027.jpg"/>
          <p:cNvPicPr>
            <a:picLocks noChangeAspect="1" noChangeArrowheads="1"/>
          </p:cNvPicPr>
          <p:nvPr/>
        </p:nvPicPr>
        <p:blipFill>
          <a:blip r:embed="rId2">
            <a:lum bright="10000"/>
          </a:blip>
          <a:srcRect/>
          <a:stretch>
            <a:fillRect/>
          </a:stretch>
        </p:blipFill>
        <p:spPr bwMode="auto">
          <a:xfrm>
            <a:off x="600847" y="452404"/>
            <a:ext cx="2280557" cy="31432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0963" name="Picture 3" descr="C:\Users\101\Desktop\Бакуова Ж. портфолио\уйден окыту\IMG-20220114-WA0046.jpg"/>
          <p:cNvPicPr>
            <a:picLocks noChangeAspect="1" noChangeArrowheads="1"/>
          </p:cNvPicPr>
          <p:nvPr/>
        </p:nvPicPr>
        <p:blipFill>
          <a:blip r:embed="rId3">
            <a:lum bright="20000" contrast="10000"/>
          </a:blip>
          <a:srcRect/>
          <a:stretch>
            <a:fillRect/>
          </a:stretch>
        </p:blipFill>
        <p:spPr bwMode="auto">
          <a:xfrm>
            <a:off x="958037" y="4024304"/>
            <a:ext cx="2411033" cy="321471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0964" name="Picture 4" descr="C:\Users\101\Desktop\Бакуова Ж. портфолио\уйден окыту\IMG-20220115-WA0011.jpg"/>
          <p:cNvPicPr>
            <a:picLocks noChangeAspect="1" noChangeArrowheads="1"/>
          </p:cNvPicPr>
          <p:nvPr/>
        </p:nvPicPr>
        <p:blipFill>
          <a:blip r:embed="rId4">
            <a:lum bright="10000"/>
          </a:blip>
          <a:srcRect/>
          <a:stretch>
            <a:fillRect/>
          </a:stretch>
        </p:blipFill>
        <p:spPr bwMode="auto">
          <a:xfrm>
            <a:off x="3529805" y="809594"/>
            <a:ext cx="2303876" cy="307183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0965" name="Picture 5" descr="C:\Users\101\Desktop\Бакуова Ж. портфолио\уйден окыту\IMG-20220115-WA0013.jpg"/>
          <p:cNvPicPr>
            <a:picLocks noChangeAspect="1" noChangeArrowheads="1"/>
          </p:cNvPicPr>
          <p:nvPr/>
        </p:nvPicPr>
        <p:blipFill>
          <a:blip r:embed="rId5" cstate="print">
            <a:lum bright="10000"/>
          </a:blip>
          <a:srcRect/>
          <a:stretch>
            <a:fillRect/>
          </a:stretch>
        </p:blipFill>
        <p:spPr bwMode="auto">
          <a:xfrm>
            <a:off x="3815557" y="4667246"/>
            <a:ext cx="2857520" cy="381002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101\Downloads\WhatsApp Unknown 2022-04-04 at 12.51.38\WhatsApp Image 2022-04-02 at 15.05.28 (1).jpeg"/>
          <p:cNvPicPr>
            <a:picLocks noChangeAspect="1" noChangeArrowheads="1"/>
          </p:cNvPicPr>
          <p:nvPr/>
        </p:nvPicPr>
        <p:blipFill>
          <a:blip r:embed="rId2" cstate="print">
            <a:lum bright="10000"/>
          </a:blip>
          <a:srcRect/>
          <a:stretch>
            <a:fillRect/>
          </a:stretch>
        </p:blipFill>
        <p:spPr bwMode="auto">
          <a:xfrm>
            <a:off x="3886995" y="3452800"/>
            <a:ext cx="3071834" cy="229907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3011" name="Picture 3" descr="C:\Users\101\Downloads\WhatsApp Unknown 2022-04-04 at 12.51.38\WhatsApp Image 2022-04-02 at 15.05.28.jpeg"/>
          <p:cNvPicPr>
            <a:picLocks noChangeAspect="1" noChangeArrowheads="1"/>
          </p:cNvPicPr>
          <p:nvPr/>
        </p:nvPicPr>
        <p:blipFill>
          <a:blip r:embed="rId3">
            <a:lum bright="10000"/>
          </a:blip>
          <a:srcRect/>
          <a:stretch>
            <a:fillRect/>
          </a:stretch>
        </p:blipFill>
        <p:spPr bwMode="auto">
          <a:xfrm>
            <a:off x="457971" y="3309924"/>
            <a:ext cx="2458235" cy="45005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3012" name="Picture 4" descr="C:\Users\101\Downloads\WhatsApp Unknown 2022-04-04 at 12.51.38\WhatsApp Image 2022-04-02 at 15.05.29.jpeg"/>
          <p:cNvPicPr>
            <a:picLocks noChangeAspect="1" noChangeArrowheads="1"/>
          </p:cNvPicPr>
          <p:nvPr/>
        </p:nvPicPr>
        <p:blipFill>
          <a:blip r:embed="rId4">
            <a:lum bright="10000"/>
          </a:blip>
          <a:srcRect/>
          <a:stretch>
            <a:fillRect/>
          </a:stretch>
        </p:blipFill>
        <p:spPr bwMode="auto">
          <a:xfrm>
            <a:off x="457971" y="452404"/>
            <a:ext cx="3643338" cy="24288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3013" name="Picture 5" descr="C:\Users\101\Downloads\WhatsApp Unknown 2022-04-04 at 12.51.38\WhatsApp Image 2022-04-02 at 15.05.30.jpeg"/>
          <p:cNvPicPr>
            <a:picLocks noChangeAspect="1" noChangeArrowheads="1"/>
          </p:cNvPicPr>
          <p:nvPr/>
        </p:nvPicPr>
        <p:blipFill>
          <a:blip r:embed="rId5">
            <a:lum bright="10000"/>
          </a:blip>
          <a:srcRect/>
          <a:stretch>
            <a:fillRect/>
          </a:stretch>
        </p:blipFill>
        <p:spPr bwMode="auto">
          <a:xfrm>
            <a:off x="3244053" y="6238882"/>
            <a:ext cx="3286148" cy="245947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101\Desktop\Бакуова Ж. портфолио\уйден окыту\IMG-20191025-WA0047.jpg"/>
          <p:cNvPicPr>
            <a:picLocks noChangeAspect="1" noChangeArrowheads="1"/>
          </p:cNvPicPr>
          <p:nvPr/>
        </p:nvPicPr>
        <p:blipFill>
          <a:blip r:embed="rId2"/>
          <a:srcRect/>
          <a:stretch>
            <a:fillRect/>
          </a:stretch>
        </p:blipFill>
        <p:spPr bwMode="auto">
          <a:xfrm>
            <a:off x="1672417" y="4881560"/>
            <a:ext cx="4638691" cy="34790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8915" name="Picture 3" descr="C:\Users\101\Desktop\Бакуова Ж. портфолио\уйден окыту\IMG-20191025-WA0038.jpg"/>
          <p:cNvPicPr>
            <a:picLocks noChangeAspect="1" noChangeArrowheads="1"/>
          </p:cNvPicPr>
          <p:nvPr/>
        </p:nvPicPr>
        <p:blipFill>
          <a:blip r:embed="rId3"/>
          <a:srcRect/>
          <a:stretch>
            <a:fillRect/>
          </a:stretch>
        </p:blipFill>
        <p:spPr bwMode="auto">
          <a:xfrm>
            <a:off x="361969" y="1005485"/>
            <a:ext cx="4310844" cy="323313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5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жастар\Screenshot_20211104-194814_Facebook.jpg" id="4099" name="Picture 3"/>
          <p:cNvPicPr>
            <a:picLocks noChangeArrowheads="1" noChangeAspect="1"/>
          </p:cNvPicPr>
          <p:nvPr/>
        </p:nvPicPr>
        <p:blipFill>
          <a:blip cstate="print" r:embed="rId2"/>
          <a:srcRect b="55"/>
          <a:stretch>
            <a:fillRect/>
          </a:stretch>
        </p:blipFill>
        <p:spPr bwMode="auto">
          <a:xfrm>
            <a:off x="1815293" y="6381758"/>
            <a:ext cx="3520425" cy="2786082"/>
          </a:xfrm>
          <a:prstGeom prst="round2DiagRect">
            <a:avLst>
              <a:gd fmla="val 16667" name="adj1"/>
              <a:gd fmla="val 0" name="adj2"/>
            </a:avLst>
          </a:prstGeom>
          <a:ln cap="sq" w="88900">
            <a:solidFill>
              <a:srgbClr val="FFFFFF"/>
            </a:solidFill>
            <a:miter lim="800000"/>
          </a:ln>
          <a:effectLst>
            <a:outerShdw algn="tl" blurRad="254000" rotWithShape="0">
              <a:srgbClr val="000000">
                <a:alpha val="43000"/>
              </a:srgbClr>
            </a:outerShdw>
          </a:effectLst>
        </p:spPr>
      </p:pic>
      <p:pic>
        <p:nvPicPr>
          <p:cNvPr descr="C:\Users\101\Desktop\Бакуова Ж. портфолио\жастар\20211009_114832.jpg" id="4100" name="Picture 4"/>
          <p:cNvPicPr>
            <a:picLocks noChangeArrowheads="1" noChangeAspect="1"/>
          </p:cNvPicPr>
          <p:nvPr/>
        </p:nvPicPr>
        <p:blipFill>
          <a:blip cstate="print" r:embed="rId3"/>
          <a:srcRect/>
          <a:stretch>
            <a:fillRect/>
          </a:stretch>
        </p:blipFill>
        <p:spPr bwMode="auto">
          <a:xfrm>
            <a:off x="315095" y="309528"/>
            <a:ext cx="3417944" cy="2563458"/>
          </a:xfrm>
          <a:prstGeom prst="round2DiagRect">
            <a:avLst>
              <a:gd fmla="val 16667" name="adj1"/>
              <a:gd fmla="val 0" name="adj2"/>
            </a:avLst>
          </a:prstGeom>
          <a:ln cap="sq" w="88900">
            <a:solidFill>
              <a:srgbClr val="FFFFFF"/>
            </a:solidFill>
            <a:miter lim="800000"/>
          </a:ln>
          <a:effectLst>
            <a:outerShdw algn="tl" blurRad="254000" rotWithShape="0">
              <a:srgbClr val="000000">
                <a:alpha val="43000"/>
              </a:srgbClr>
            </a:outerShdw>
          </a:effectLst>
        </p:spPr>
      </p:pic>
      <p:sp>
        <p:nvSpPr>
          <p:cNvPr id="5" name="Прямоугольник 4"/>
          <p:cNvSpPr/>
          <p:nvPr/>
        </p:nvSpPr>
        <p:spPr>
          <a:xfrm>
            <a:off x="0" y="3524238"/>
            <a:ext cx="3357586" cy="2341731"/>
          </a:xfrm>
          <a:prstGeom prst="rect">
            <a:avLst/>
          </a:prstGeom>
          <a:noFill/>
        </p:spPr>
        <p:txBody>
          <a:bodyPr bIns="45720" lIns="91440" rIns="91440" tIns="45720" wrap="square">
            <a:spAutoFit/>
            <a:scene3d>
              <a:camera prst="orthographicFront"/>
              <a:lightRig dir="tl" rig="flat">
                <a:rot lat="0" lon="0" rev="6600000"/>
              </a:lightRig>
            </a:scene3d>
            <a:sp3d contourW="8890" extrusionH="25400">
              <a:bevelT h="31750" w="38100"/>
              <a:contourClr>
                <a:schemeClr val="accent2">
                  <a:shade val="75000"/>
                </a:schemeClr>
              </a:contourClr>
            </a:sp3d>
          </a:bodyPr>
          <a:lstStyle/>
          <a:p>
            <a:pPr algn="ctr">
              <a:lnSpc>
                <a:spcPct val="150000"/>
              </a:lnSpc>
            </a:pPr>
            <a:r>
              <a:rPr b="1" cap="none" dirty="0" lang="ru-RU" smtClean="0" spc="0" sz="2500">
                <a:ln w="11430">
                  <a:noFill/>
                </a:ln>
                <a:solidFill>
                  <a:srgbClr val="FF0000"/>
                </a:solidFill>
                <a:effectLst/>
                <a:latin charset="0" pitchFamily="18" typeface="Palatino Linotype"/>
                <a:cs charset="0" pitchFamily="18" typeface="Times New Roman"/>
              </a:rPr>
              <a:t>БҮГІНГІ </a:t>
            </a:r>
          </a:p>
          <a:p>
            <a:pPr algn="ctr">
              <a:lnSpc>
                <a:spcPct val="150000"/>
              </a:lnSpc>
            </a:pPr>
            <a:r>
              <a:rPr b="1" cap="none" dirty="0" lang="ru-RU" smtClean="0" spc="0" sz="2500">
                <a:ln w="11430">
                  <a:noFill/>
                </a:ln>
                <a:solidFill>
                  <a:srgbClr val="FF0000"/>
                </a:solidFill>
                <a:effectLst/>
                <a:latin charset="0" pitchFamily="18" typeface="Palatino Linotype"/>
                <a:cs charset="0" pitchFamily="18" typeface="Times New Roman"/>
              </a:rPr>
              <a:t>ЖАС МАМАН – БОЛАШАҚ БІЛІКТІ ҰСТАЗ</a:t>
            </a:r>
            <a:endParaRPr b="1" cap="none" dirty="0" lang="ru-RU" spc="0" sz="2500">
              <a:ln w="11430">
                <a:noFill/>
              </a:ln>
              <a:solidFill>
                <a:srgbClr val="FF0000"/>
              </a:solidFill>
              <a:effectLst/>
              <a:latin charset="0" pitchFamily="18" typeface="Palatino Linotype"/>
              <a:cs charset="0" pitchFamily="18" typeface="Times New Roman"/>
            </a:endParaRPr>
          </a:p>
        </p:txBody>
      </p:sp>
      <p:pic>
        <p:nvPicPr>
          <p:cNvPr descr="C:\Users\101\Desktop\Бакуова Ж. портфолио\ис шаралар\WhatsApp Image 2022-03-28 at 01.22.23 (1).jpeg" id="6" name="Picture 3"/>
          <p:cNvPicPr>
            <a:picLocks noChangeArrowheads="1" noChangeAspect="1"/>
          </p:cNvPicPr>
          <p:nvPr/>
        </p:nvPicPr>
        <p:blipFill>
          <a:blip r:embed="rId4"/>
          <a:srcRect/>
          <a:stretch>
            <a:fillRect/>
          </a:stretch>
        </p:blipFill>
        <p:spPr bwMode="auto">
          <a:xfrm>
            <a:off x="3386929" y="3381362"/>
            <a:ext cx="3295798" cy="2466699"/>
          </a:xfrm>
          <a:prstGeom prst="rect">
            <a:avLst/>
          </a:prstGeom>
          <a:ln cap="rnd" w="127000">
            <a:solidFill>
              <a:srgbClr val="FFFFFF"/>
            </a:solidFill>
          </a:ln>
          <a:effectLst>
            <a:outerShdw algn="br" blurRad="76200" dir="10500000" dist="95250" kx="900000" rotWithShape="0" sx="97000" sy="23000">
              <a:srgbClr val="000000">
                <a:alpha val="20000"/>
              </a:srgbClr>
            </a:outerShdw>
          </a:effectLst>
          <a:scene3d>
            <a:camera prst="orthographicFront"/>
            <a:lightRig dir="t" rig="twoPt">
              <a:rot lat="0" lon="0" rev="7800000"/>
            </a:lightRig>
          </a:scene3d>
          <a:sp3d contourW="6350">
            <a:bevelT h="16510" w="50800"/>
            <a:contourClr>
              <a:srgbClr val="C0C0C0"/>
            </a:contourClr>
          </a:sp3d>
        </p:spPr>
      </p:pic>
    </p:spTree>
  </p:cSld>
  <p:clrMapOvr>
    <a:masterClrMapping/>
  </p:clrMapOvr>
  <p:timing>
    <p:tnLst>
      <p:par>
        <p:cTn dur="indefinite" id="1" nodeType="tmRoot" restart="never"/>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101\Desktop\Бакуова Ж. портфолио\жастар\20191210_175356.jpg"/>
          <p:cNvPicPr>
            <a:picLocks noChangeAspect="1" noChangeArrowheads="1"/>
          </p:cNvPicPr>
          <p:nvPr/>
        </p:nvPicPr>
        <p:blipFill>
          <a:blip r:embed="rId2" cstate="print"/>
          <a:srcRect/>
          <a:stretch>
            <a:fillRect/>
          </a:stretch>
        </p:blipFill>
        <p:spPr bwMode="auto">
          <a:xfrm>
            <a:off x="1100913" y="4952998"/>
            <a:ext cx="4800000" cy="360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075" name="Picture 3" descr="C:\Users\101\Desktop\Бакуова Ж. портфолио\жастар\20191210_175152.jpg"/>
          <p:cNvPicPr>
            <a:picLocks noChangeAspect="1" noChangeArrowheads="1"/>
          </p:cNvPicPr>
          <p:nvPr/>
        </p:nvPicPr>
        <p:blipFill>
          <a:blip r:embed="rId3" cstate="print"/>
          <a:srcRect/>
          <a:stretch>
            <a:fillRect/>
          </a:stretch>
        </p:blipFill>
        <p:spPr bwMode="auto">
          <a:xfrm>
            <a:off x="1815293" y="666718"/>
            <a:ext cx="2700000" cy="360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101\Desktop\Бакуова Ж. портфолио\ата ана\20191025_133015.jpg"/>
          <p:cNvPicPr>
            <a:picLocks noChangeAspect="1" noChangeArrowheads="1"/>
          </p:cNvPicPr>
          <p:nvPr/>
        </p:nvPicPr>
        <p:blipFill>
          <a:blip r:embed="rId2" cstate="print">
            <a:lum bright="10000"/>
          </a:blip>
          <a:srcRect/>
          <a:stretch>
            <a:fillRect/>
          </a:stretch>
        </p:blipFill>
        <p:spPr bwMode="auto">
          <a:xfrm>
            <a:off x="1815293" y="3167048"/>
            <a:ext cx="3183978" cy="228285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7172" name="Picture 4" descr="C:\Users\101\Desktop\Бакуова Ж. портфолио\ата ана\20191025_123645.jpg"/>
          <p:cNvPicPr>
            <a:picLocks noChangeAspect="1" noChangeArrowheads="1"/>
          </p:cNvPicPr>
          <p:nvPr/>
        </p:nvPicPr>
        <p:blipFill>
          <a:blip r:embed="rId3" cstate="print">
            <a:lum bright="10000"/>
          </a:blip>
          <a:srcRect/>
          <a:stretch>
            <a:fillRect/>
          </a:stretch>
        </p:blipFill>
        <p:spPr bwMode="auto">
          <a:xfrm>
            <a:off x="600847" y="5810254"/>
            <a:ext cx="3063828" cy="229787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7173" name="Picture 5" descr="C:\Users\101\Desktop\Бакуова Ж. портфолио\ата ана\20191025_132933.jpg"/>
          <p:cNvPicPr>
            <a:picLocks noChangeAspect="1" noChangeArrowheads="1"/>
          </p:cNvPicPr>
          <p:nvPr/>
        </p:nvPicPr>
        <p:blipFill>
          <a:blip r:embed="rId4" cstate="print">
            <a:lum bright="10000"/>
          </a:blip>
          <a:srcRect/>
          <a:stretch>
            <a:fillRect/>
          </a:stretch>
        </p:blipFill>
        <p:spPr bwMode="auto">
          <a:xfrm>
            <a:off x="529409" y="452404"/>
            <a:ext cx="3244053" cy="234292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7" name="Прямоугольник 6"/>
          <p:cNvSpPr/>
          <p:nvPr/>
        </p:nvSpPr>
        <p:spPr>
          <a:xfrm>
            <a:off x="3571899" y="7239014"/>
            <a:ext cx="3458368"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500" b="1" cap="none" spc="0" dirty="0" smtClean="0">
                <a:ln w="11430">
                  <a:noFill/>
                </a:ln>
                <a:solidFill>
                  <a:srgbClr val="FF0000"/>
                </a:solidFill>
                <a:effectLst/>
                <a:latin typeface="Palatino Linotype" pitchFamily="18" charset="0"/>
                <a:cs typeface="Times New Roman" pitchFamily="18" charset="0"/>
              </a:rPr>
              <a:t>АТА-АНАЛАРҒА ПСИХОЛОГИЯЛЫҚ ҚОЛДАУ ЖҰМЫСТАРЫ </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744119" y="7810518"/>
            <a:ext cx="3357586" cy="95410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800" b="1" cap="none" spc="0" dirty="0" smtClean="0">
                <a:ln w="11430">
                  <a:noFill/>
                </a:ln>
                <a:solidFill>
                  <a:srgbClr val="FF0000"/>
                </a:solidFill>
                <a:effectLst/>
                <a:latin typeface="Palatino Linotype" pitchFamily="18" charset="0"/>
                <a:cs typeface="Times New Roman" pitchFamily="18" charset="0"/>
              </a:rPr>
              <a:t>МЕРКЕКЕЛІК </a:t>
            </a:r>
          </a:p>
          <a:p>
            <a:pPr algn="ctr"/>
            <a:r>
              <a:rPr lang="ru-RU" sz="2800" b="1" cap="none" spc="0" dirty="0" smtClean="0">
                <a:ln w="11430">
                  <a:noFill/>
                </a:ln>
                <a:solidFill>
                  <a:srgbClr val="FF0000"/>
                </a:solidFill>
                <a:effectLst/>
                <a:latin typeface="Palatino Linotype" pitchFamily="18" charset="0"/>
                <a:cs typeface="Times New Roman" pitchFamily="18" charset="0"/>
              </a:rPr>
              <a:t>ІС-ШАРАЛАР</a:t>
            </a:r>
            <a:endParaRPr lang="ru-RU" sz="2800" b="1" cap="none" spc="0" dirty="0">
              <a:ln w="11430">
                <a:noFill/>
              </a:ln>
              <a:solidFill>
                <a:srgbClr val="FF0000"/>
              </a:solidFill>
              <a:effectLst/>
              <a:latin typeface="Palatino Linotype" pitchFamily="18" charset="0"/>
              <a:cs typeface="Times New Roman" pitchFamily="18" charset="0"/>
            </a:endParaRPr>
          </a:p>
        </p:txBody>
      </p:sp>
      <p:pic>
        <p:nvPicPr>
          <p:cNvPr id="6" name="Picture 2" descr="C:\Users\101\AppData\Local\Temp\Rar$DIa0.515\20200303_165336.jpg"/>
          <p:cNvPicPr>
            <a:picLocks noChangeAspect="1" noChangeArrowheads="1"/>
          </p:cNvPicPr>
          <p:nvPr/>
        </p:nvPicPr>
        <p:blipFill>
          <a:blip r:embed="rId2" cstate="print"/>
          <a:srcRect/>
          <a:stretch>
            <a:fillRect/>
          </a:stretch>
        </p:blipFill>
        <p:spPr bwMode="auto">
          <a:xfrm>
            <a:off x="1315228" y="4024304"/>
            <a:ext cx="4643470" cy="3461496"/>
          </a:xfrm>
          <a:prstGeom prst="rect">
            <a:avLst/>
          </a:prstGeom>
          <a:ln>
            <a:noFill/>
          </a:ln>
          <a:effectLst>
            <a:outerShdw blurRad="292100" dist="139700" dir="2700000" algn="tl" rotWithShape="0">
              <a:srgbClr val="333333">
                <a:alpha val="65000"/>
              </a:srgbClr>
            </a:outerShdw>
          </a:effectLst>
        </p:spPr>
      </p:pic>
      <p:pic>
        <p:nvPicPr>
          <p:cNvPr id="7" name="Picture 2" descr="C:\Users\101\AppData\Local\Temp\Rar$DIa0.566\IMG-20200302-WA0015.jpg"/>
          <p:cNvPicPr>
            <a:picLocks noChangeAspect="1" noChangeArrowheads="1"/>
          </p:cNvPicPr>
          <p:nvPr/>
        </p:nvPicPr>
        <p:blipFill>
          <a:blip r:embed="rId3">
            <a:lum bright="10000"/>
          </a:blip>
          <a:srcRect/>
          <a:stretch>
            <a:fillRect/>
          </a:stretch>
        </p:blipFill>
        <p:spPr bwMode="auto">
          <a:xfrm>
            <a:off x="529409" y="452404"/>
            <a:ext cx="4286280" cy="321448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101\Desktop\Бакуова Ж. портфолио\апталык\20200302_090457.jpg"/>
          <p:cNvPicPr>
            <a:picLocks noChangeAspect="1" noChangeArrowheads="1"/>
          </p:cNvPicPr>
          <p:nvPr/>
        </p:nvPicPr>
        <p:blipFill>
          <a:blip r:embed="rId2" cstate="print"/>
          <a:srcRect/>
          <a:stretch>
            <a:fillRect/>
          </a:stretch>
        </p:blipFill>
        <p:spPr bwMode="auto">
          <a:xfrm>
            <a:off x="529409" y="452404"/>
            <a:ext cx="2732542" cy="364333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147" name="Picture 3" descr="C:\Users\101\Desktop\Бакуова Ж. портфолио\апталык\20200303_121522.jpg"/>
          <p:cNvPicPr>
            <a:picLocks noChangeAspect="1" noChangeArrowheads="1"/>
          </p:cNvPicPr>
          <p:nvPr/>
        </p:nvPicPr>
        <p:blipFill>
          <a:blip r:embed="rId3" cstate="print"/>
          <a:srcRect/>
          <a:stretch>
            <a:fillRect/>
          </a:stretch>
        </p:blipFill>
        <p:spPr bwMode="auto">
          <a:xfrm>
            <a:off x="815161" y="4524370"/>
            <a:ext cx="5030004" cy="377250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Прямоугольник 4"/>
          <p:cNvSpPr/>
          <p:nvPr/>
        </p:nvSpPr>
        <p:spPr>
          <a:xfrm>
            <a:off x="3458367" y="2738420"/>
            <a:ext cx="3357586" cy="86177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500" b="1" cap="none" spc="0" dirty="0" smtClean="0">
                <a:ln w="11430">
                  <a:noFill/>
                </a:ln>
                <a:solidFill>
                  <a:srgbClr val="FF0000"/>
                </a:solidFill>
                <a:effectLst/>
                <a:latin typeface="Palatino Linotype" pitchFamily="18" charset="0"/>
                <a:cs typeface="Times New Roman" pitchFamily="18" charset="0"/>
              </a:rPr>
              <a:t>МЕРКЕКЕЛІК </a:t>
            </a:r>
          </a:p>
          <a:p>
            <a:pPr algn="ctr"/>
            <a:r>
              <a:rPr lang="ru-RU" sz="2500" b="1" cap="none" spc="0" dirty="0" smtClean="0">
                <a:ln w="11430">
                  <a:noFill/>
                </a:ln>
                <a:solidFill>
                  <a:srgbClr val="FF0000"/>
                </a:solidFill>
                <a:effectLst/>
                <a:latin typeface="Palatino Linotype" pitchFamily="18" charset="0"/>
                <a:cs typeface="Times New Roman" pitchFamily="18" charset="0"/>
              </a:rPr>
              <a:t>ІС-ШАРАЛАР</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Desktop\Бакуова Ж. портфолио\ата ана\20191204_131911.jpg" id="8194" name="Picture 2"/>
          <p:cNvPicPr>
            <a:picLocks noChangeArrowheads="1" noChangeAspect="1"/>
          </p:cNvPicPr>
          <p:nvPr/>
        </p:nvPicPr>
        <p:blipFill>
          <a:blip cstate="print" r:embed="rId2"/>
          <a:srcRect/>
          <a:stretch>
            <a:fillRect/>
          </a:stretch>
        </p:blipFill>
        <p:spPr bwMode="auto">
          <a:xfrm>
            <a:off x="1600979" y="6024568"/>
            <a:ext cx="3857652" cy="2544599"/>
          </a:xfrm>
          <a:prstGeom prst="rect">
            <a:avLst/>
          </a:prstGeom>
          <a:ln>
            <a:noFill/>
          </a:ln>
          <a:effectLst>
            <a:reflection algn="bl" blurRad="12700" dir="5400000" dist="5000" endPos="30000" rotWithShape="0" stA="30000" sy="-100000"/>
          </a:effectLst>
          <a:scene3d>
            <a:camera prst="perspectiveContrastingLeftFacing">
              <a:rot lat="300000" lon="19800000" rev="0"/>
            </a:camera>
            <a:lightRig dir="t" rig="threePt">
              <a:rot lat="0" lon="0" rev="2700000"/>
            </a:lightRig>
          </a:scene3d>
          <a:sp3d>
            <a:bevelT h="50800" w="63500"/>
          </a:sp3d>
        </p:spPr>
      </p:pic>
      <p:pic>
        <p:nvPicPr>
          <p:cNvPr descr="C:\Users\101\Desktop\Бакуова Ж. портфолио\ата ана\20200303_121536.jpg" id="8195" name="Picture 3"/>
          <p:cNvPicPr>
            <a:picLocks noChangeArrowheads="1" noChangeAspect="1"/>
          </p:cNvPicPr>
          <p:nvPr/>
        </p:nvPicPr>
        <p:blipFill>
          <a:blip cstate="print" r:embed="rId3"/>
          <a:srcRect b="-29"/>
          <a:stretch>
            <a:fillRect/>
          </a:stretch>
        </p:blipFill>
        <p:spPr bwMode="auto">
          <a:xfrm>
            <a:off x="3101177" y="3095610"/>
            <a:ext cx="3714776" cy="2500330"/>
          </a:xfrm>
          <a:prstGeom prst="rect">
            <a:avLst/>
          </a:prstGeom>
          <a:ln>
            <a:noFill/>
          </a:ln>
          <a:effectLst>
            <a:reflection algn="bl" blurRad="12700" dir="5400000" dist="5000" endPos="30000" rotWithShape="0" stA="30000" sy="-100000"/>
          </a:effectLst>
          <a:scene3d>
            <a:camera prst="perspectiveContrastingLeftFacing">
              <a:rot lat="300000" lon="19800000" rev="0"/>
            </a:camera>
            <a:lightRig dir="t" rig="threePt">
              <a:rot lat="0" lon="0" rev="2700000"/>
            </a:lightRig>
          </a:scene3d>
          <a:sp3d>
            <a:bevelT h="50800" w="63500"/>
          </a:sp3d>
        </p:spPr>
      </p:pic>
      <p:pic>
        <p:nvPicPr>
          <p:cNvPr descr="C:\Users\101\Desktop\Бакуова Ж. портфолио\ата ана\20200303_124407.jpg" id="8196" name="Picture 4"/>
          <p:cNvPicPr>
            <a:picLocks noChangeArrowheads="1" noChangeAspect="1"/>
          </p:cNvPicPr>
          <p:nvPr/>
        </p:nvPicPr>
        <p:blipFill>
          <a:blip cstate="print" r:embed="rId4"/>
          <a:srcRect/>
          <a:stretch>
            <a:fillRect/>
          </a:stretch>
        </p:blipFill>
        <p:spPr bwMode="auto">
          <a:xfrm>
            <a:off x="386533" y="309528"/>
            <a:ext cx="3786214" cy="2625347"/>
          </a:xfrm>
          <a:prstGeom prst="rect">
            <a:avLst/>
          </a:prstGeom>
          <a:ln>
            <a:noFill/>
          </a:ln>
          <a:effectLst>
            <a:reflection algn="bl" blurRad="12700" dir="5400000" dist="5000" endPos="30000" rotWithShape="0" stA="30000" sy="-100000"/>
          </a:effectLst>
          <a:scene3d>
            <a:camera prst="perspectiveContrastingLeftFacing">
              <a:rot lat="300000" lon="19800000" rev="0"/>
            </a:camera>
            <a:lightRig dir="t" rig="threePt">
              <a:rot lat="0" lon="0" rev="2700000"/>
            </a:lightRig>
          </a:scene3d>
          <a:sp3d>
            <a:bevelT h="50800" w="63500"/>
          </a:sp3d>
        </p:spPr>
      </p:pic>
    </p:spTree>
  </p:cSld>
  <p:clrMapOvr>
    <a:masterClrMapping/>
  </p:clrMapOvr>
  <p:timing>
    <p:tnLst>
      <p:par>
        <p:cTn dur="indefinite" id="1" nodeType="tmRoot" restart="never"/>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101\Desktop\Бакуова Ж. портфолио\салааралык\20191023_115203.jpg"/>
          <p:cNvPicPr>
            <a:picLocks noChangeAspect="1" noChangeArrowheads="1"/>
          </p:cNvPicPr>
          <p:nvPr/>
        </p:nvPicPr>
        <p:blipFill>
          <a:blip r:embed="rId2" cstate="print"/>
          <a:srcRect/>
          <a:stretch>
            <a:fillRect/>
          </a:stretch>
        </p:blipFill>
        <p:spPr bwMode="auto">
          <a:xfrm>
            <a:off x="386533" y="523842"/>
            <a:ext cx="5143536" cy="33575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219" name="Picture 3" descr="C:\Users\101\Desktop\Бакуова Ж. портфолио\салааралык\20191023_113730.jpg"/>
          <p:cNvPicPr>
            <a:picLocks noChangeAspect="1" noChangeArrowheads="1"/>
          </p:cNvPicPr>
          <p:nvPr/>
        </p:nvPicPr>
        <p:blipFill>
          <a:blip r:embed="rId3" cstate="print"/>
          <a:srcRect/>
          <a:stretch>
            <a:fillRect/>
          </a:stretch>
        </p:blipFill>
        <p:spPr bwMode="auto">
          <a:xfrm>
            <a:off x="1672417" y="5310188"/>
            <a:ext cx="4670778" cy="35030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Прямоугольник 3"/>
          <p:cNvSpPr/>
          <p:nvPr/>
        </p:nvSpPr>
        <p:spPr>
          <a:xfrm>
            <a:off x="1029475" y="3952866"/>
            <a:ext cx="5163355" cy="124649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kk-KZ" sz="2500" b="1" dirty="0" smtClean="0">
                <a:ln w="11430">
                  <a:noFill/>
                </a:ln>
                <a:solidFill>
                  <a:srgbClr val="FF0000"/>
                </a:solidFill>
                <a:effectLst/>
                <a:latin typeface="Palatino Linotype" pitchFamily="18" charset="0"/>
                <a:cs typeface="Times New Roman" pitchFamily="18" charset="0"/>
              </a:rPr>
              <a:t>ЕМХАНА МАМАНДАРЫМЕН КЕЗДЕСУ</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101\Desktop\Бакуова Ж. портфолио\салааралык\20210127_125121.jpg"/>
          <p:cNvPicPr>
            <a:picLocks noChangeAspect="1" noChangeArrowheads="1"/>
          </p:cNvPicPr>
          <p:nvPr/>
        </p:nvPicPr>
        <p:blipFill>
          <a:blip r:embed="rId2" cstate="print"/>
          <a:srcRect/>
          <a:stretch>
            <a:fillRect/>
          </a:stretch>
        </p:blipFill>
        <p:spPr bwMode="auto">
          <a:xfrm>
            <a:off x="600847" y="4810122"/>
            <a:ext cx="3143272" cy="235745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243" name="Picture 3" descr="C:\Users\101\Desktop\Бакуова Ж. портфолио\салааралык\20210127_125204.jpg"/>
          <p:cNvPicPr>
            <a:picLocks noChangeAspect="1" noChangeArrowheads="1"/>
          </p:cNvPicPr>
          <p:nvPr/>
        </p:nvPicPr>
        <p:blipFill>
          <a:blip r:embed="rId3" cstate="print"/>
          <a:srcRect/>
          <a:stretch>
            <a:fillRect/>
          </a:stretch>
        </p:blipFill>
        <p:spPr bwMode="auto">
          <a:xfrm>
            <a:off x="386533" y="452404"/>
            <a:ext cx="2357454" cy="314327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244" name="Picture 4" descr="C:\Users\101\Desktop\Бакуова Ж. портфолио\салааралык\20210127_125550.jpg"/>
          <p:cNvPicPr>
            <a:picLocks noChangeAspect="1" noChangeArrowheads="1"/>
          </p:cNvPicPr>
          <p:nvPr/>
        </p:nvPicPr>
        <p:blipFill>
          <a:blip r:embed="rId4" cstate="print"/>
          <a:srcRect/>
          <a:stretch>
            <a:fillRect/>
          </a:stretch>
        </p:blipFill>
        <p:spPr bwMode="auto">
          <a:xfrm>
            <a:off x="3601243" y="1238222"/>
            <a:ext cx="2357454" cy="314327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245" name="Picture 5" descr="C:\Users\101\Desktop\Бакуова Ж. портфолио\салааралык\WhatsApp Image 2022-03-28 at 01.32.38.jpeg"/>
          <p:cNvPicPr>
            <a:picLocks noChangeAspect="1" noChangeArrowheads="1"/>
          </p:cNvPicPr>
          <p:nvPr/>
        </p:nvPicPr>
        <p:blipFill>
          <a:blip r:embed="rId5" cstate="print"/>
          <a:srcRect/>
          <a:stretch>
            <a:fillRect/>
          </a:stretch>
        </p:blipFill>
        <p:spPr bwMode="auto">
          <a:xfrm>
            <a:off x="3397088" y="7139476"/>
            <a:ext cx="3275989" cy="24569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101\Desktop\Бакуова Ж. портфолио\тренингтер\20201228_081858.jpg"/>
          <p:cNvPicPr>
            <a:picLocks noChangeAspect="1" noChangeArrowheads="1"/>
          </p:cNvPicPr>
          <p:nvPr/>
        </p:nvPicPr>
        <p:blipFill>
          <a:blip r:embed="rId2" cstate="print"/>
          <a:srcRect/>
          <a:stretch>
            <a:fillRect/>
          </a:stretch>
        </p:blipFill>
        <p:spPr bwMode="auto">
          <a:xfrm>
            <a:off x="457971" y="452404"/>
            <a:ext cx="4800000" cy="3238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315" name="Picture 3" descr="C:\Users\101\Desktop\Бакуова Ж. портфолио\тренингтер\20201228_082415.jpg"/>
          <p:cNvPicPr>
            <a:picLocks noChangeAspect="1" noChangeArrowheads="1"/>
          </p:cNvPicPr>
          <p:nvPr/>
        </p:nvPicPr>
        <p:blipFill>
          <a:blip r:embed="rId3" cstate="print"/>
          <a:srcRect/>
          <a:stretch>
            <a:fillRect/>
          </a:stretch>
        </p:blipFill>
        <p:spPr bwMode="auto">
          <a:xfrm>
            <a:off x="1529541" y="5167312"/>
            <a:ext cx="4800000" cy="360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Прямоугольник 3"/>
          <p:cNvSpPr/>
          <p:nvPr/>
        </p:nvSpPr>
        <p:spPr>
          <a:xfrm>
            <a:off x="1100913" y="3881428"/>
            <a:ext cx="4786346" cy="124649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kk-KZ" sz="2500" b="1" dirty="0" smtClean="0">
                <a:ln w="11430">
                  <a:noFill/>
                </a:ln>
                <a:solidFill>
                  <a:srgbClr val="FF0000"/>
                </a:solidFill>
                <a:effectLst/>
                <a:latin typeface="Palatino Linotype" pitchFamily="18" charset="0"/>
                <a:cs typeface="Times New Roman" pitchFamily="18" charset="0"/>
              </a:rPr>
              <a:t>“ҚАУІПСІЗ МЕКТЕП”  МОБИЛЬДІ ТОП ЖҰМЫСЫ</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101\Desktop\Бакуова Ж. портфолио\тусиндирме\IMG-20191108-WA0012.jpg"/>
          <p:cNvPicPr>
            <a:picLocks noChangeAspect="1" noChangeArrowheads="1"/>
          </p:cNvPicPr>
          <p:nvPr/>
        </p:nvPicPr>
        <p:blipFill>
          <a:blip r:embed="rId2">
            <a:lum bright="10000" contrast="20000"/>
          </a:blip>
          <a:srcRect/>
          <a:stretch>
            <a:fillRect/>
          </a:stretch>
        </p:blipFill>
        <p:spPr bwMode="auto">
          <a:xfrm>
            <a:off x="1243789" y="5310188"/>
            <a:ext cx="5214931" cy="341113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7891" name="Picture 3" descr="C:\Users\101\Desktop\Бакуова Ж. портфолио\тусиндирме\IMG-20191108-WA0011.jpg"/>
          <p:cNvPicPr>
            <a:picLocks noChangeAspect="1" noChangeArrowheads="1"/>
          </p:cNvPicPr>
          <p:nvPr/>
        </p:nvPicPr>
        <p:blipFill>
          <a:blip r:embed="rId3">
            <a:lum bright="10000" contrast="20000"/>
          </a:blip>
          <a:srcRect/>
          <a:stretch>
            <a:fillRect/>
          </a:stretch>
        </p:blipFill>
        <p:spPr bwMode="auto">
          <a:xfrm>
            <a:off x="386533" y="452404"/>
            <a:ext cx="5214931" cy="3429024"/>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0" y="4167180"/>
            <a:ext cx="6449239" cy="86177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500" b="1" cap="none" spc="0" dirty="0" smtClean="0">
                <a:ln w="11430">
                  <a:noFill/>
                </a:ln>
                <a:solidFill>
                  <a:srgbClr val="FF0000"/>
                </a:solidFill>
                <a:effectLst/>
                <a:latin typeface="Palatino Linotype" pitchFamily="18" charset="0"/>
                <a:cs typeface="Times New Roman" pitchFamily="18" charset="0"/>
              </a:rPr>
              <a:t>БАЛА ҚҰҚЫҒЫ – ЗОРЛЫҚ-ЗОМБЫЛЫҚТЫҢ АЛДЫН АЛУ</a:t>
            </a:r>
            <a:endParaRPr lang="ru-RU" sz="25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Grp="1" noChangeAspect="1" noChangeArrowheads="1"/>
          </p:cNvPicPr>
          <p:nvPr>
            <p:ph idx="1"/>
          </p:nvPr>
        </p:nvPicPr>
        <p:blipFill>
          <a:blip r:embed="rId2"/>
          <a:srcRect/>
          <a:stretch>
            <a:fillRect/>
          </a:stretch>
        </p:blipFill>
        <p:spPr>
          <a:xfrm>
            <a:off x="2672549" y="452404"/>
            <a:ext cx="3929090" cy="285752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8435" name="Picture 3"/>
          <p:cNvPicPr>
            <a:picLocks noChangeAspect="1" noChangeArrowheads="1"/>
          </p:cNvPicPr>
          <p:nvPr/>
        </p:nvPicPr>
        <p:blipFill>
          <a:blip r:embed="rId3" cstate="print"/>
          <a:srcRect/>
          <a:stretch>
            <a:fillRect/>
          </a:stretch>
        </p:blipFill>
        <p:spPr bwMode="auto">
          <a:xfrm>
            <a:off x="315095" y="3524238"/>
            <a:ext cx="3571900" cy="271464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8436" name="Picture 2"/>
          <p:cNvPicPr>
            <a:picLocks noChangeAspect="1" noChangeArrowheads="1"/>
          </p:cNvPicPr>
          <p:nvPr/>
        </p:nvPicPr>
        <p:blipFill>
          <a:blip r:embed="rId4" cstate="print"/>
          <a:srcRect/>
          <a:stretch>
            <a:fillRect/>
          </a:stretch>
        </p:blipFill>
        <p:spPr bwMode="auto">
          <a:xfrm rot="20888374">
            <a:off x="3632512" y="5321629"/>
            <a:ext cx="3348033" cy="4390344"/>
          </a:xfrm>
          <a:prstGeom prst="ellipse">
            <a:avLst/>
          </a:prstGeom>
          <a:ln>
            <a:noFill/>
          </a:ln>
          <a:effectLst>
            <a:softEdge rad="112500"/>
          </a:effectLst>
        </p:spPr>
      </p:pic>
      <p:sp>
        <p:nvSpPr>
          <p:cNvPr id="6" name="Прямоугольник 5"/>
          <p:cNvSpPr/>
          <p:nvPr/>
        </p:nvSpPr>
        <p:spPr>
          <a:xfrm>
            <a:off x="0" y="6667510"/>
            <a:ext cx="3611153" cy="175432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ct val="150000"/>
              </a:lnSpc>
            </a:pPr>
            <a:r>
              <a:rPr lang="ru-RU" sz="2400" b="1" cap="none" spc="0" dirty="0" smtClean="0">
                <a:ln w="11430">
                  <a:noFill/>
                </a:ln>
                <a:solidFill>
                  <a:srgbClr val="FF0000"/>
                </a:solidFill>
                <a:effectLst/>
                <a:latin typeface="Palatino Linotype" pitchFamily="18" charset="0"/>
                <a:cs typeface="Times New Roman" pitchFamily="18" charset="0"/>
              </a:rPr>
              <a:t>«СИҚЫРЛЫ ӘЛЕМ»</a:t>
            </a:r>
          </a:p>
          <a:p>
            <a:pPr algn="ctr">
              <a:lnSpc>
                <a:spcPct val="150000"/>
              </a:lnSpc>
            </a:pPr>
            <a:r>
              <a:rPr lang="ru-RU" sz="2400" b="1" cap="none" spc="0" dirty="0" smtClean="0">
                <a:ln w="11430">
                  <a:noFill/>
                </a:ln>
                <a:solidFill>
                  <a:srgbClr val="FF0000"/>
                </a:solidFill>
                <a:effectLst/>
                <a:latin typeface="Palatino Linotype" pitchFamily="18" charset="0"/>
                <a:cs typeface="Times New Roman" pitchFamily="18" charset="0"/>
              </a:rPr>
              <a:t> ПСИХОЛОГИЯЛЫҚ АПТАЛЫҚ</a:t>
            </a:r>
            <a:endParaRPr lang="ru-RU" sz="24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ChangeAspect="1" noChangeArrowheads="1"/>
          </p:cNvPicPr>
          <p:nvPr/>
        </p:nvPicPr>
        <p:blipFill>
          <a:blip r:embed="rId2"/>
          <a:srcRect/>
          <a:stretch>
            <a:fillRect/>
          </a:stretch>
        </p:blipFill>
        <p:spPr bwMode="auto">
          <a:xfrm>
            <a:off x="3458367" y="0"/>
            <a:ext cx="3502453" cy="2595543"/>
          </a:xfrm>
          <a:prstGeom prst="roundRect">
            <a:avLst>
              <a:gd name="adj" fmla="val 4167"/>
            </a:avLst>
          </a:prstGeom>
          <a:solidFill>
            <a:srgbClr val="FFFFFF"/>
          </a:solidFill>
          <a:ln w="76200" cap="sq">
            <a:no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5845" name="Picture 5"/>
          <p:cNvPicPr>
            <a:picLocks noChangeAspect="1" noChangeArrowheads="1"/>
          </p:cNvPicPr>
          <p:nvPr/>
        </p:nvPicPr>
        <p:blipFill>
          <a:blip r:embed="rId3"/>
          <a:srcRect/>
          <a:stretch>
            <a:fillRect/>
          </a:stretch>
        </p:blipFill>
        <p:spPr bwMode="auto">
          <a:xfrm>
            <a:off x="1958169" y="2952734"/>
            <a:ext cx="4429156" cy="2928958"/>
          </a:xfrm>
          <a:prstGeom prst="roundRect">
            <a:avLst>
              <a:gd name="adj" fmla="val 4167"/>
            </a:avLst>
          </a:prstGeom>
          <a:solidFill>
            <a:srgbClr val="FFFFFF"/>
          </a:solidFill>
          <a:ln w="76200" cap="sq">
            <a:no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5843" name="Picture 3"/>
          <p:cNvPicPr>
            <a:picLocks noChangeAspect="1" noChangeArrowheads="1"/>
          </p:cNvPicPr>
          <p:nvPr/>
        </p:nvPicPr>
        <p:blipFill>
          <a:blip r:embed="rId4"/>
          <a:srcRect/>
          <a:stretch>
            <a:fillRect/>
          </a:stretch>
        </p:blipFill>
        <p:spPr bwMode="auto">
          <a:xfrm>
            <a:off x="600847" y="6381758"/>
            <a:ext cx="4296022" cy="3000396"/>
          </a:xfrm>
          <a:prstGeom prst="roundRect">
            <a:avLst>
              <a:gd name="adj" fmla="val 7176"/>
            </a:avLst>
          </a:prstGeom>
          <a:solidFill>
            <a:srgbClr val="FFFFFF"/>
          </a:solidFill>
          <a:ln w="76200" cap="sq">
            <a:no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Прямоугольник 7"/>
          <p:cNvSpPr/>
          <p:nvPr/>
        </p:nvSpPr>
        <p:spPr>
          <a:xfrm>
            <a:off x="142876" y="666718"/>
            <a:ext cx="3172615"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3200" b="1" cap="none" spc="0" dirty="0" smtClean="0">
                <a:ln w="11430">
                  <a:noFill/>
                </a:ln>
                <a:solidFill>
                  <a:srgbClr val="FF0000"/>
                </a:solidFill>
                <a:effectLst/>
                <a:latin typeface="Palatino Linotype" pitchFamily="18" charset="0"/>
                <a:cs typeface="Times New Roman" pitchFamily="18" charset="0"/>
              </a:rPr>
              <a:t>АРМАН – АЛҒА ЖЕТЕЛЕЙДІ</a:t>
            </a:r>
            <a:endParaRPr lang="ru-RU" sz="32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descr="C:\Users\101\AppData\Local\Temp\Rar$DIa0.885\Screenshot_20210315-125702_Facebook.jpg" id="4" name="Picture 2"/>
          <p:cNvPicPr>
            <a:picLocks noChangeArrowheads="1" noChangeAspect="1"/>
          </p:cNvPicPr>
          <p:nvPr/>
        </p:nvPicPr>
        <p:blipFill>
          <a:blip r:embed="rId2">
            <a:lum bright="20000"/>
          </a:blip>
          <a:srcRect b="-44" r="-66"/>
          <a:stretch>
            <a:fillRect/>
          </a:stretch>
        </p:blipFill>
        <p:spPr>
          <a:xfrm>
            <a:off x="457971" y="3595676"/>
            <a:ext cx="3530923" cy="2500330"/>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C:\Users\101\AppData\Local\Temp\Rar$DIa0.852\Screenshot_20210315-125718_Facebook.jpg" id="5" name="Picture 3"/>
          <p:cNvPicPr>
            <a:picLocks noChangeArrowheads="1" noChangeAspect="1"/>
          </p:cNvPicPr>
          <p:nvPr/>
        </p:nvPicPr>
        <p:blipFill>
          <a:blip r:embed="rId3">
            <a:lum bright="20000"/>
          </a:blip>
          <a:srcRect b="-65" r="-48"/>
          <a:stretch>
            <a:fillRect/>
          </a:stretch>
        </p:blipFill>
        <p:spPr bwMode="auto">
          <a:xfrm>
            <a:off x="1029475" y="452404"/>
            <a:ext cx="3500462" cy="2695374"/>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C:\Users\101\AppData\Local\Temp\Rar$DIa0.540\Screenshot_20210315-125734_Facebook.jpg" id="6" name="Picture 4"/>
          <p:cNvPicPr>
            <a:picLocks noChangeArrowheads="1" noChangeAspect="1"/>
          </p:cNvPicPr>
          <p:nvPr/>
        </p:nvPicPr>
        <p:blipFill>
          <a:blip r:embed="rId4">
            <a:lum bright="20000"/>
          </a:blip>
          <a:srcRect b="-65" r="-1910"/>
          <a:stretch>
            <a:fillRect/>
          </a:stretch>
        </p:blipFill>
        <p:spPr bwMode="auto">
          <a:xfrm>
            <a:off x="2958301" y="6453196"/>
            <a:ext cx="3582990" cy="2428875"/>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sp>
        <p:nvSpPr>
          <p:cNvPr id="7" name="Прямоугольник 6"/>
          <p:cNvSpPr/>
          <p:nvPr/>
        </p:nvSpPr>
        <p:spPr>
          <a:xfrm>
            <a:off x="3987777" y="3667114"/>
            <a:ext cx="3357586" cy="1631216"/>
          </a:xfrm>
          <a:prstGeom prst="rect">
            <a:avLst/>
          </a:prstGeom>
          <a:noFill/>
        </p:spPr>
        <p:txBody>
          <a:bodyPr bIns="45720" lIns="91440" rIns="91440" tIns="45720" wrap="square">
            <a:spAutoFit/>
            <a:scene3d>
              <a:camera prst="orthographicFront"/>
              <a:lightRig dir="tl" rig="flat">
                <a:rot lat="0" lon="0" rev="6600000"/>
              </a:lightRig>
            </a:scene3d>
            <a:sp3d contourW="8890" extrusionH="25400">
              <a:bevelT h="31750" w="38100"/>
              <a:contourClr>
                <a:schemeClr val="accent2">
                  <a:shade val="75000"/>
                </a:schemeClr>
              </a:contourClr>
            </a:sp3d>
          </a:bodyPr>
          <a:lstStyle/>
          <a:p>
            <a:pPr algn="ctr"/>
            <a:r>
              <a:rPr b="1" cap="none" dirty="0" lang="ru-RU" smtClean="0" spc="0" sz="2500">
                <a:ln w="11430">
                  <a:noFill/>
                </a:ln>
                <a:solidFill>
                  <a:srgbClr val="FF0000"/>
                </a:solidFill>
                <a:effectLst/>
                <a:latin charset="0" pitchFamily="18" typeface="Palatino Linotype"/>
                <a:cs charset="0" pitchFamily="18" typeface="Times New Roman"/>
              </a:rPr>
              <a:t>БАЛАЛАР ҚУАНЫШЫ – ЖАНЫҢДЫ ЖАДЫРАТАДЫ</a:t>
            </a:r>
            <a:endParaRPr b="1" cap="none" dirty="0" lang="ru-RU" spc="0" sz="2500">
              <a:ln w="11430">
                <a:noFill/>
              </a:ln>
              <a:solidFill>
                <a:srgbClr val="FF0000"/>
              </a:solidFill>
              <a:effectLst/>
              <a:latin charset="0" pitchFamily="18" typeface="Palatino Linotype"/>
              <a:cs charset="0" pitchFamily="18" typeface="Times New Roman"/>
            </a:endParaRPr>
          </a:p>
        </p:txBody>
      </p:sp>
    </p:spTree>
  </p:cSld>
  <p:clrMapOvr>
    <a:masterClrMapping/>
  </p:clrMapOvr>
  <p:timing>
    <p:tnLst>
      <p:par>
        <p:cTn dur="indefinite" id="1" nodeType="tmRoot" restart="never"/>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101\Desktop\Бакуова Ж. портфолио\жетистик мугалим\20191219_182653.jpg"/>
          <p:cNvPicPr>
            <a:picLocks noChangeAspect="1" noChangeArrowheads="1"/>
          </p:cNvPicPr>
          <p:nvPr/>
        </p:nvPicPr>
        <p:blipFill>
          <a:blip r:embed="rId2" cstate="print">
            <a:lum bright="20000"/>
          </a:blip>
          <a:srcRect/>
          <a:stretch>
            <a:fillRect/>
          </a:stretch>
        </p:blipFill>
        <p:spPr bwMode="auto">
          <a:xfrm>
            <a:off x="886599" y="309528"/>
            <a:ext cx="3643338" cy="2732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Picture 2" descr="C:\Users\101\Downloads\WhatsApp Image 2022-04-05 at 10.00.27.jpeg"/>
          <p:cNvPicPr>
            <a:picLocks noChangeAspect="1" noChangeArrowheads="1"/>
          </p:cNvPicPr>
          <p:nvPr/>
        </p:nvPicPr>
        <p:blipFill>
          <a:blip r:embed="rId3"/>
          <a:srcRect/>
          <a:stretch>
            <a:fillRect/>
          </a:stretch>
        </p:blipFill>
        <p:spPr bwMode="auto">
          <a:xfrm>
            <a:off x="457971" y="3309924"/>
            <a:ext cx="3323930" cy="24860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2" descr="C:\Users\101\Downloads\WhatsApp Image 2022-04-05 at 10.23.41(1).jpeg"/>
          <p:cNvPicPr>
            <a:picLocks noChangeAspect="1" noChangeArrowheads="1"/>
          </p:cNvPicPr>
          <p:nvPr/>
        </p:nvPicPr>
        <p:blipFill>
          <a:blip r:embed="rId4"/>
          <a:srcRect/>
          <a:stretch>
            <a:fillRect/>
          </a:stretch>
        </p:blipFill>
        <p:spPr bwMode="auto">
          <a:xfrm>
            <a:off x="2029607" y="6024568"/>
            <a:ext cx="3969665" cy="26574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Прямоугольник 5"/>
          <p:cNvSpPr/>
          <p:nvPr/>
        </p:nvSpPr>
        <p:spPr>
          <a:xfrm>
            <a:off x="3815557" y="3809990"/>
            <a:ext cx="3143272" cy="163121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000" b="1" cap="none" spc="0" dirty="0" smtClean="0">
                <a:ln w="11430">
                  <a:noFill/>
                </a:ln>
                <a:solidFill>
                  <a:srgbClr val="FF0000"/>
                </a:solidFill>
                <a:effectLst/>
                <a:latin typeface="Palatino Linotype" pitchFamily="18" charset="0"/>
                <a:cs typeface="Times New Roman" pitchFamily="18" charset="0"/>
              </a:rPr>
              <a:t>МЕДИАЦИЯ – ТАРАПТАРДЫҢ ДАУДЫ ӨЗАРА КЕЛІСІП ШЕШЕТІН ШАРА</a:t>
            </a:r>
            <a:endParaRPr lang="ru-RU" sz="20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101\Desktop\Бакуова Ж. портфолио\окушы\20191219_164634.jpg"/>
          <p:cNvPicPr>
            <a:picLocks noChangeAspect="1" noChangeArrowheads="1"/>
          </p:cNvPicPr>
          <p:nvPr/>
        </p:nvPicPr>
        <p:blipFill>
          <a:blip r:embed="rId2" cstate="print"/>
          <a:srcRect/>
          <a:stretch>
            <a:fillRect/>
          </a:stretch>
        </p:blipFill>
        <p:spPr bwMode="auto">
          <a:xfrm>
            <a:off x="4101309" y="5929316"/>
            <a:ext cx="2342810" cy="31237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51" name="Picture 3" descr="C:\Users\101\Downloads\WhatsApp Image 2022-04-05 at 10.23.41.jpeg"/>
          <p:cNvPicPr>
            <a:picLocks noChangeAspect="1" noChangeArrowheads="1"/>
          </p:cNvPicPr>
          <p:nvPr/>
        </p:nvPicPr>
        <p:blipFill>
          <a:blip r:embed="rId3">
            <a:lum bright="20000"/>
          </a:blip>
          <a:srcRect/>
          <a:stretch>
            <a:fillRect/>
          </a:stretch>
        </p:blipFill>
        <p:spPr bwMode="auto">
          <a:xfrm>
            <a:off x="1029475" y="711169"/>
            <a:ext cx="3714776" cy="24558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52" name="Picture 4" descr="C:\Users\101\Downloads\WhatsApp Image 2022-04-05 at 10.23.41(2).jpeg"/>
          <p:cNvPicPr>
            <a:picLocks noChangeAspect="1" noChangeArrowheads="1"/>
          </p:cNvPicPr>
          <p:nvPr/>
        </p:nvPicPr>
        <p:blipFill>
          <a:blip r:embed="rId4"/>
          <a:srcRect/>
          <a:stretch>
            <a:fillRect/>
          </a:stretch>
        </p:blipFill>
        <p:spPr bwMode="auto">
          <a:xfrm>
            <a:off x="315095" y="3667114"/>
            <a:ext cx="3571900" cy="25029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Прямоугольник 7"/>
          <p:cNvSpPr/>
          <p:nvPr/>
        </p:nvSpPr>
        <p:spPr>
          <a:xfrm>
            <a:off x="3886995" y="3667114"/>
            <a:ext cx="3143272" cy="193899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400" b="1" cap="none" spc="0" dirty="0" smtClean="0">
                <a:ln w="11430">
                  <a:noFill/>
                </a:ln>
                <a:solidFill>
                  <a:srgbClr val="FF0000"/>
                </a:solidFill>
                <a:effectLst/>
                <a:latin typeface="Palatino Linotype" pitchFamily="18" charset="0"/>
                <a:cs typeface="Times New Roman" pitchFamily="18" charset="0"/>
              </a:rPr>
              <a:t>«МЕДИАЦИЯ ҚЫЗМЕТІН ДАМЫТУ» ӘЛЕУМЕТТІК ЖОБА АЯСЫНДА</a:t>
            </a:r>
            <a:endParaRPr lang="ru-RU" sz="2400" b="1" cap="none" spc="0" dirty="0">
              <a:ln w="11430">
                <a:noFill/>
              </a:ln>
              <a:solidFill>
                <a:srgbClr val="FF0000"/>
              </a:solidFill>
              <a:effectLst/>
              <a:latin typeface="Palatino Linotype"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фон\26961327-abstract-background-for-your-presentations-and-design.jpg"/>
          <p:cNvPicPr>
            <a:picLocks noChangeAspect="1" noChangeArrowheads="1"/>
          </p:cNvPicPr>
          <p:nvPr/>
        </p:nvPicPr>
        <p:blipFill>
          <a:blip r:embed="rId2"/>
          <a:srcRect/>
          <a:stretch>
            <a:fillRect/>
          </a:stretch>
        </p:blipFill>
        <p:spPr bwMode="auto">
          <a:xfrm flipH="1">
            <a:off x="-1" y="0"/>
            <a:ext cx="7345363" cy="10477500"/>
          </a:xfrm>
          <a:prstGeom prst="rect">
            <a:avLst/>
          </a:prstGeom>
          <a:noFill/>
        </p:spPr>
      </p:pic>
      <p:pic>
        <p:nvPicPr>
          <p:cNvPr id="3" name="Picture 2" descr="В мире занимательной психологии развивающие занятия для 5 классов"/>
          <p:cNvPicPr>
            <a:picLocks noChangeAspect="1" noChangeArrowheads="1"/>
          </p:cNvPicPr>
          <p:nvPr/>
        </p:nvPicPr>
        <p:blipFill>
          <a:blip r:embed="rId3" cstate="print">
            <a:clrChange>
              <a:clrFrom>
                <a:srgbClr val="FFF9FC"/>
              </a:clrFrom>
              <a:clrTo>
                <a:srgbClr val="FFF9FC">
                  <a:alpha val="0"/>
                </a:srgbClr>
              </a:clrTo>
            </a:clrChange>
            <a:lum bright="30000" contrast="-30000"/>
          </a:blip>
          <a:srcRect/>
          <a:stretch>
            <a:fillRect/>
          </a:stretch>
        </p:blipFill>
        <p:spPr bwMode="auto">
          <a:xfrm>
            <a:off x="529409" y="309528"/>
            <a:ext cx="1468004" cy="1338402"/>
          </a:xfrm>
          <a:prstGeom prst="rect">
            <a:avLst/>
          </a:prstGeom>
          <a:noFill/>
        </p:spPr>
      </p:pic>
      <p:pic>
        <p:nvPicPr>
          <p:cNvPr id="9218" name="Picture 2" descr="Мониторинг: организация и проведение муниципального этапа ВсОШ-2017/18 —  Центр поддержки одаренных детей ХКИРО"/>
          <p:cNvPicPr>
            <a:picLocks noChangeAspect="1" noChangeArrowheads="1"/>
          </p:cNvPicPr>
          <p:nvPr/>
        </p:nvPicPr>
        <p:blipFill>
          <a:blip r:embed="rId4"/>
          <a:srcRect/>
          <a:stretch>
            <a:fillRect/>
          </a:stretch>
        </p:blipFill>
        <p:spPr bwMode="auto">
          <a:xfrm>
            <a:off x="2315359" y="4167180"/>
            <a:ext cx="3982251" cy="3643338"/>
          </a:xfrm>
          <a:prstGeom prst="ellipse">
            <a:avLst/>
          </a:prstGeom>
          <a:ln>
            <a:noFill/>
          </a:ln>
          <a:effectLst>
            <a:softEdge rad="112500"/>
          </a:effectLst>
        </p:spPr>
      </p:pic>
      <p:sp>
        <p:nvSpPr>
          <p:cNvPr id="5" name="Прямоугольник 4"/>
          <p:cNvSpPr/>
          <p:nvPr/>
        </p:nvSpPr>
        <p:spPr>
          <a:xfrm>
            <a:off x="1029475" y="1381098"/>
            <a:ext cx="6315888" cy="2308324"/>
          </a:xfrm>
          <a:prstGeom prst="rect">
            <a:avLst/>
          </a:prstGeom>
        </p:spPr>
        <p:txBody>
          <a:bodyPr wrap="square">
            <a:spAutoFit/>
          </a:bodyPr>
          <a:lstStyle/>
          <a:p>
            <a:pPr algn="ctr"/>
            <a:r>
              <a:rPr lang="kk-KZ" sz="3600" b="1" i="1" dirty="0" smtClean="0">
                <a:ln w="11430">
                  <a:noFill/>
                </a:ln>
                <a:solidFill>
                  <a:srgbClr val="0000CC"/>
                </a:solidFill>
                <a:latin typeface="Times New Roman" pitchFamily="18" charset="0"/>
                <a:cs typeface="Times New Roman" pitchFamily="18" charset="0"/>
              </a:rPr>
              <a:t>ЖАСАЛҒАН ЖҰМЫСТАРДЫҢ НӘТИЖЕЛЕРІНІҢ  МОНИТОРИНГІ</a:t>
            </a:r>
            <a:endParaRPr lang="ru-RU" sz="3600" b="1" i="1" dirty="0">
              <a:ln w="11430">
                <a:noFill/>
              </a:ln>
              <a:solidFill>
                <a:srgbClr val="0000CC"/>
              </a:solidFill>
              <a:latin typeface="Times New Roman" pitchFamily="18" charset="0"/>
              <a:cs typeface="Times New Roman" pitchFamily="18"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Прямоугольник 3"/>
          <p:cNvSpPr/>
          <p:nvPr/>
        </p:nvSpPr>
        <p:spPr>
          <a:xfrm>
            <a:off x="0" y="0"/>
            <a:ext cx="5587798" cy="954107"/>
          </a:xfrm>
          <a:prstGeom prst="rect">
            <a:avLst/>
          </a:prstGeom>
        </p:spPr>
        <p:txBody>
          <a:bodyPr wrap="square">
            <a:spAutoFit/>
          </a:bodyPr>
          <a:lstStyle/>
          <a:p>
            <a:pPr lvl="0" indent="450850" algn="ctr" defTabSz="914400" fontAlgn="base">
              <a:spcBef>
                <a:spcPct val="0"/>
              </a:spcBef>
              <a:spcAft>
                <a:spcPct val="0"/>
              </a:spcAft>
              <a:tabLst>
                <a:tab pos="623888" algn="l"/>
              </a:tabLst>
            </a:pPr>
            <a:r>
              <a:rPr lang="kk-KZ" sz="2800" b="1" dirty="0" smtClean="0">
                <a:solidFill>
                  <a:srgbClr val="FF0000"/>
                </a:solidFill>
                <a:latin typeface="Times New Roman" pitchFamily="18" charset="0"/>
                <a:ea typeface="Times New Roman" pitchFamily="18" charset="0"/>
                <a:cs typeface="Times New Roman" pitchFamily="18" charset="0"/>
              </a:rPr>
              <a:t>Үйден оқитын </a:t>
            </a:r>
          </a:p>
          <a:p>
            <a:pPr lvl="0" indent="450850" algn="ctr" defTabSz="914400" fontAlgn="base">
              <a:spcBef>
                <a:spcPct val="0"/>
              </a:spcBef>
              <a:spcAft>
                <a:spcPct val="0"/>
              </a:spcAft>
              <a:tabLst>
                <a:tab pos="623888" algn="l"/>
              </a:tabLst>
            </a:pPr>
            <a:r>
              <a:rPr lang="kk-KZ" sz="2800" b="1" dirty="0" smtClean="0">
                <a:solidFill>
                  <a:srgbClr val="FF0000"/>
                </a:solidFill>
                <a:latin typeface="Times New Roman" pitchFamily="18" charset="0"/>
                <a:ea typeface="Times New Roman" pitchFamily="18" charset="0"/>
                <a:cs typeface="Times New Roman" pitchFamily="18" charset="0"/>
              </a:rPr>
              <a:t>оқушылардың  диагноздары</a:t>
            </a:r>
            <a:endParaRPr lang="ru-RU" sz="1600" dirty="0" smtClean="0">
              <a:solidFill>
                <a:srgbClr val="FF0000"/>
              </a:solidFill>
              <a:latin typeface="Arial" pitchFamily="34" charset="0"/>
              <a:cs typeface="Arial" pitchFamily="34" charset="0"/>
            </a:endParaRPr>
          </a:p>
        </p:txBody>
      </p:sp>
      <p:graphicFrame>
        <p:nvGraphicFramePr>
          <p:cNvPr id="5" name="Диаграмма 4"/>
          <p:cNvGraphicFramePr/>
          <p:nvPr/>
        </p:nvGraphicFramePr>
        <p:xfrm>
          <a:off x="0" y="1023908"/>
          <a:ext cx="6215106" cy="4214842"/>
        </p:xfrm>
        <a:graphic>
          <a:graphicData uri="http://schemas.openxmlformats.org/drawingml/2006/chart">
            <c:chart xmlns:c="http://schemas.openxmlformats.org/drawingml/2006/chart" xmlns:r="http://schemas.openxmlformats.org/officeDocument/2006/relationships" r:id="rId2"/>
          </a:graphicData>
        </a:graphic>
      </p:graphicFrame>
      <p:sp>
        <p:nvSpPr>
          <p:cNvPr id="6" name="Прямоугольник 5"/>
          <p:cNvSpPr/>
          <p:nvPr/>
        </p:nvSpPr>
        <p:spPr>
          <a:xfrm>
            <a:off x="743723" y="5381626"/>
            <a:ext cx="5945888" cy="954107"/>
          </a:xfrm>
          <a:prstGeom prst="rect">
            <a:avLst/>
          </a:prstGeom>
        </p:spPr>
        <p:txBody>
          <a:bodyPr wrap="square">
            <a:spAutoFit/>
          </a:bodyPr>
          <a:lstStyle/>
          <a:p>
            <a:pPr lvl="0" algn="ctr" defTabSz="914400" fontAlgn="base">
              <a:spcBef>
                <a:spcPct val="0"/>
              </a:spcBef>
              <a:spcAft>
                <a:spcPct val="0"/>
              </a:spcAft>
            </a:pPr>
            <a:r>
              <a:rPr lang="kk-KZ" sz="2800" b="1" dirty="0" smtClean="0">
                <a:solidFill>
                  <a:srgbClr val="FF0000"/>
                </a:solidFill>
                <a:latin typeface="Times New Roman" pitchFamily="18" charset="0"/>
                <a:ea typeface="Times New Roman" pitchFamily="18" charset="0"/>
                <a:cs typeface="Times New Roman" pitchFamily="18" charset="0"/>
              </a:rPr>
              <a:t>Үйден оқитын оқушылардың оқу бағдарламасы</a:t>
            </a:r>
            <a:endParaRPr lang="ru-RU" sz="1100" dirty="0" smtClean="0">
              <a:solidFill>
                <a:srgbClr val="FF0000"/>
              </a:solidFill>
              <a:latin typeface="Arial" pitchFamily="34" charset="0"/>
              <a:cs typeface="Arial" pitchFamily="34" charset="0"/>
            </a:endParaRPr>
          </a:p>
        </p:txBody>
      </p:sp>
      <p:graphicFrame>
        <p:nvGraphicFramePr>
          <p:cNvPr id="9" name="Диаграмма 8"/>
          <p:cNvGraphicFramePr/>
          <p:nvPr/>
        </p:nvGraphicFramePr>
        <p:xfrm>
          <a:off x="0" y="6476972"/>
          <a:ext cx="6887391" cy="361956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4034" name="Диаграмма 1"/>
          <p:cNvPicPr>
            <a:picLocks noChangeArrowheads="1"/>
          </p:cNvPicPr>
          <p:nvPr/>
        </p:nvPicPr>
        <p:blipFill>
          <a:blip r:embed="rId2"/>
          <a:srcRect/>
          <a:stretch>
            <a:fillRect/>
          </a:stretch>
        </p:blipFill>
        <p:spPr bwMode="auto">
          <a:xfrm>
            <a:off x="1029475" y="1952602"/>
            <a:ext cx="5000660" cy="3143272"/>
          </a:xfrm>
          <a:prstGeom prst="rect">
            <a:avLst/>
          </a:prstGeom>
          <a:noFill/>
        </p:spPr>
      </p:pic>
      <p:pic>
        <p:nvPicPr>
          <p:cNvPr id="44033" name="Диаграмма 2"/>
          <p:cNvPicPr>
            <a:picLocks noChangeArrowheads="1"/>
          </p:cNvPicPr>
          <p:nvPr/>
        </p:nvPicPr>
        <p:blipFill>
          <a:blip r:embed="rId3"/>
          <a:srcRect/>
          <a:stretch>
            <a:fillRect/>
          </a:stretch>
        </p:blipFill>
        <p:spPr bwMode="auto">
          <a:xfrm>
            <a:off x="1100913" y="6310320"/>
            <a:ext cx="5143536" cy="3000396"/>
          </a:xfrm>
          <a:prstGeom prst="rect">
            <a:avLst/>
          </a:prstGeom>
          <a:noFill/>
        </p:spPr>
      </p:pic>
      <p:sp>
        <p:nvSpPr>
          <p:cNvPr id="44035" name="Rectangle 3"/>
          <p:cNvSpPr>
            <a:spLocks noChangeArrowheads="1"/>
          </p:cNvSpPr>
          <p:nvPr/>
        </p:nvSpPr>
        <p:spPr bwMode="auto">
          <a:xfrm>
            <a:off x="386533" y="309528"/>
            <a:ext cx="635798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C00000"/>
                </a:solidFill>
                <a:effectLst/>
                <a:latin typeface="Times New Roman" pitchFamily="18" charset="0"/>
                <a:cs typeface="Times New Roman" pitchFamily="18" charset="0"/>
              </a:rPr>
              <a:t>Жасөспірімдердің денсаулығы мен өмірлік дағдыларын қалыптастыру және суицидтің алдын-алу.</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C00000"/>
                </a:solidFill>
                <a:effectLst/>
                <a:latin typeface="Times New Roman" pitchFamily="18" charset="0"/>
                <a:cs typeface="Times New Roman" pitchFamily="18" charset="0"/>
              </a:rPr>
              <a:t>Сауалнама</a:t>
            </a:r>
            <a:r>
              <a:rPr kumimoji="0" lang="kk-KZ" sz="1600" b="1" i="0" u="none" strike="noStrike" cap="none" normalizeH="0" dirty="0" smtClean="0">
                <a:ln>
                  <a:noFill/>
                </a:ln>
                <a:solidFill>
                  <a:srgbClr val="C00000"/>
                </a:solidFill>
                <a:effectLst/>
                <a:latin typeface="Times New Roman" pitchFamily="18" charset="0"/>
                <a:cs typeface="Times New Roman" pitchFamily="18" charset="0"/>
              </a:rPr>
              <a:t> қорытындысы</a:t>
            </a:r>
            <a:endParaRPr kumimoji="0" lang="ru-RU" sz="900" b="0" i="0" u="none" strike="noStrike" cap="none" normalizeH="0" baseline="0" dirty="0" smtClean="0">
              <a:ln>
                <a:noFill/>
              </a:ln>
              <a:solidFill>
                <a:srgbClr val="C00000"/>
              </a:solidFill>
              <a:effectLst/>
              <a:latin typeface="Times New Roman" pitchFamily="18" charset="0"/>
              <a:cs typeface="Times New Roman" pitchFamily="18" charset="0"/>
            </a:endParaRPr>
          </a:p>
        </p:txBody>
      </p:sp>
      <p:sp>
        <p:nvSpPr>
          <p:cNvPr id="6" name="Прямоугольник 5"/>
          <p:cNvSpPr/>
          <p:nvPr/>
        </p:nvSpPr>
        <p:spPr>
          <a:xfrm>
            <a:off x="1529541" y="1452536"/>
            <a:ext cx="3929090" cy="369332"/>
          </a:xfrm>
          <a:prstGeom prst="rect">
            <a:avLst/>
          </a:prstGeom>
        </p:spPr>
        <p:txBody>
          <a:bodyPr wrap="square">
            <a:spAutoFit/>
          </a:bodyPr>
          <a:lstStyle/>
          <a:p>
            <a:r>
              <a:rPr lang="kk-KZ" dirty="0" smtClean="0">
                <a:solidFill>
                  <a:srgbClr val="0000CC"/>
                </a:solidFill>
                <a:latin typeface="Times New Roman" pitchFamily="18" charset="0"/>
                <a:cs typeface="Times New Roman" pitchFamily="18" charset="0"/>
              </a:rPr>
              <a:t> </a:t>
            </a:r>
            <a:r>
              <a:rPr lang="kk-KZ" dirty="0" smtClean="0">
                <a:solidFill>
                  <a:srgbClr val="0000CC"/>
                </a:solidFill>
                <a:latin typeface="Times New Roman" pitchFamily="18" charset="0"/>
                <a:ea typeface="Times New Roman" pitchFamily="18" charset="0"/>
                <a:cs typeface="Times New Roman" pitchFamily="18" charset="0"/>
              </a:rPr>
              <a:t>“Психологиялық сүйемелдеу” тобы</a:t>
            </a:r>
            <a:endParaRPr lang="ru-RU" dirty="0">
              <a:solidFill>
                <a:srgbClr val="0000CC"/>
              </a:solidFill>
            </a:endParaRPr>
          </a:p>
        </p:txBody>
      </p:sp>
      <p:sp>
        <p:nvSpPr>
          <p:cNvPr id="7" name="Прямоугольник 6"/>
          <p:cNvSpPr/>
          <p:nvPr/>
        </p:nvSpPr>
        <p:spPr>
          <a:xfrm>
            <a:off x="1600979" y="5524502"/>
            <a:ext cx="3929090" cy="369332"/>
          </a:xfrm>
          <a:prstGeom prst="rect">
            <a:avLst/>
          </a:prstGeom>
        </p:spPr>
        <p:txBody>
          <a:bodyPr wrap="square">
            <a:spAutoFit/>
          </a:bodyPr>
          <a:lstStyle/>
          <a:p>
            <a:pPr algn="ctr"/>
            <a:r>
              <a:rPr lang="kk-KZ" dirty="0" smtClean="0">
                <a:solidFill>
                  <a:srgbClr val="0000CC"/>
                </a:solidFill>
                <a:latin typeface="Times New Roman" pitchFamily="18" charset="0"/>
                <a:cs typeface="Times New Roman" pitchFamily="18" charset="0"/>
              </a:rPr>
              <a:t> </a:t>
            </a:r>
            <a:r>
              <a:rPr lang="kk-KZ" dirty="0" smtClean="0">
                <a:solidFill>
                  <a:srgbClr val="0000CC"/>
                </a:solidFill>
                <a:latin typeface="Times New Roman" pitchFamily="18" charset="0"/>
                <a:ea typeface="Times New Roman" pitchFamily="18" charset="0"/>
                <a:cs typeface="Times New Roman" pitchFamily="18" charset="0"/>
              </a:rPr>
              <a:t>“Бақылау” тобы</a:t>
            </a:r>
            <a:endParaRPr lang="ru-RU" dirty="0">
              <a:solidFill>
                <a:srgbClr val="0000CC"/>
              </a:solidFill>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Диаграмма 3"/>
          <p:cNvPicPr>
            <a:picLocks noChangeArrowheads="1"/>
          </p:cNvPicPr>
          <p:nvPr/>
        </p:nvPicPr>
        <p:blipFill>
          <a:blip r:embed="rId2"/>
          <a:srcRect b="-66"/>
          <a:stretch>
            <a:fillRect/>
          </a:stretch>
        </p:blipFill>
        <p:spPr bwMode="auto">
          <a:xfrm>
            <a:off x="2529673" y="2381230"/>
            <a:ext cx="3771900" cy="1990725"/>
          </a:xfrm>
          <a:prstGeom prst="rect">
            <a:avLst/>
          </a:prstGeom>
          <a:noFill/>
        </p:spPr>
      </p:pic>
      <p:pic>
        <p:nvPicPr>
          <p:cNvPr id="3073" name="Диаграмма 5"/>
          <p:cNvPicPr>
            <a:picLocks noChangeArrowheads="1"/>
          </p:cNvPicPr>
          <p:nvPr/>
        </p:nvPicPr>
        <p:blipFill>
          <a:blip r:embed="rId3"/>
          <a:srcRect b="-43"/>
          <a:stretch>
            <a:fillRect/>
          </a:stretch>
        </p:blipFill>
        <p:spPr bwMode="auto">
          <a:xfrm>
            <a:off x="1600979" y="6167444"/>
            <a:ext cx="4786346" cy="2428872"/>
          </a:xfrm>
          <a:prstGeom prst="rect">
            <a:avLst/>
          </a:prstGeom>
          <a:noFill/>
        </p:spPr>
      </p:pic>
      <p:sp>
        <p:nvSpPr>
          <p:cNvPr id="3075" name="Rectangle 3"/>
          <p:cNvSpPr>
            <a:spLocks noChangeArrowheads="1"/>
          </p:cNvSpPr>
          <p:nvPr/>
        </p:nvSpPr>
        <p:spPr bwMode="auto">
          <a:xfrm>
            <a:off x="386533" y="595280"/>
            <a:ext cx="635798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«Менің сыныбым» әдістемесі</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2060"/>
                </a:solidFill>
                <a:effectLst/>
                <a:latin typeface="Times New Roman" pitchFamily="18" charset="0"/>
                <a:cs typeface="Times New Roman" pitchFamily="18" charset="0"/>
              </a:rPr>
              <a:t>Мақсаты </a:t>
            </a:r>
            <a:r>
              <a:rPr kumimoji="0" lang="kk-KZ" sz="1200" b="0" i="1" u="none" strike="noStrike" cap="none" normalizeH="0" baseline="0" dirty="0" smtClean="0">
                <a:ln>
                  <a:noFill/>
                </a:ln>
                <a:solidFill>
                  <a:srgbClr val="002060"/>
                </a:solidFill>
                <a:effectLst/>
                <a:latin typeface="Times New Roman" pitchFamily="18" charset="0"/>
                <a:cs typeface="Times New Roman" pitchFamily="18" charset="0"/>
              </a:rPr>
              <a:t>:</a:t>
            </a:r>
            <a:r>
              <a:rPr kumimoji="0" lang="kk-KZ" sz="1200" b="0" i="1" u="none" strike="noStrike" cap="none" normalizeH="0" baseline="0" dirty="0" smtClean="0">
                <a:ln>
                  <a:noFill/>
                </a:ln>
                <a:solidFill>
                  <a:srgbClr val="FF0000"/>
                </a:solidFill>
                <a:effectLst/>
                <a:latin typeface="Times New Roman" pitchFamily="18" charset="0"/>
                <a:cs typeface="Times New Roman" pitchFamily="18" charset="0"/>
              </a:rPr>
              <a:t> </a:t>
            </a: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тұлғаның даму деңгейін және жалпы немесе нақты адамдармен әлеммен қарым-қатынасына қатысты деректерді бағалау.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Сынып : 5</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 Оқушы саны :175</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«Мұғаліммен алыста» - 15 оқушы</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Бейімделуі жақсы деңгейде – 85 оқушы</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Мұғаліммен бірге -  35 оқушы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Ойын позициясы -  40 оқушы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6" name="Rectangle 4"/>
          <p:cNvSpPr>
            <a:spLocks noChangeArrowheads="1"/>
          </p:cNvSpPr>
          <p:nvPr/>
        </p:nvSpPr>
        <p:spPr bwMode="auto">
          <a:xfrm>
            <a:off x="672285" y="5167312"/>
            <a:ext cx="7345363"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«Зунг» депрессия шкаласы</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2060"/>
                </a:solidFill>
                <a:effectLst/>
                <a:latin typeface="Times New Roman" pitchFamily="18" charset="0"/>
                <a:cs typeface="Times New Roman" pitchFamily="18" charset="0"/>
              </a:rPr>
              <a:t>Мақсаты:</a:t>
            </a: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  Оқушылардың депрессиялық күйін анықтауға арналаған</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Сынып: 5</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Оқушы саны: 175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Жеңіл депрессиялық күй -5</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Орташа депрессиялық күй –163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Жоғары депрессиялық күй – 7</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672285" y="2452668"/>
            <a:ext cx="7345363"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«Социометрия» әдісі</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2060"/>
                </a:solidFill>
                <a:effectLst/>
                <a:latin typeface="Times New Roman" pitchFamily="18" charset="0"/>
                <a:cs typeface="Times New Roman" pitchFamily="18" charset="0"/>
              </a:rPr>
              <a:t>Мақсаты:</a:t>
            </a: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 қарым-қатынас жасауда қиыны бар балларды анықтау мақсатында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Сынып: 5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Оқушы саны:  175</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Лидер – 16</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Беделді оқушы – 63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Орташа беделді – 88</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Шеттелген оқушы  - 8</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49" name="Диаграмма 6"/>
          <p:cNvPicPr>
            <a:picLocks noChangeArrowheads="1"/>
          </p:cNvPicPr>
          <p:nvPr/>
        </p:nvPicPr>
        <p:blipFill>
          <a:blip r:embed="rId2"/>
          <a:srcRect b="-37"/>
          <a:stretch>
            <a:fillRect/>
          </a:stretch>
        </p:blipFill>
        <p:spPr bwMode="auto">
          <a:xfrm>
            <a:off x="743723" y="3738552"/>
            <a:ext cx="5191125" cy="3467100"/>
          </a:xfrm>
          <a:prstGeom prst="rect">
            <a:avLst/>
          </a:prstGeo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Диаграмма 7"/>
          <p:cNvPicPr>
            <a:picLocks noChangeArrowheads="1"/>
          </p:cNvPicPr>
          <p:nvPr/>
        </p:nvPicPr>
        <p:blipFill>
          <a:blip r:embed="rId2"/>
          <a:srcRect/>
          <a:stretch>
            <a:fillRect/>
          </a:stretch>
        </p:blipFill>
        <p:spPr bwMode="auto">
          <a:xfrm>
            <a:off x="886599" y="1881164"/>
            <a:ext cx="4876800" cy="2733675"/>
          </a:xfrm>
          <a:prstGeom prst="rect">
            <a:avLst/>
          </a:prstGeom>
          <a:noFill/>
        </p:spPr>
      </p:pic>
      <p:pic>
        <p:nvPicPr>
          <p:cNvPr id="1025" name="Диаграмма 8"/>
          <p:cNvPicPr>
            <a:picLocks noChangeArrowheads="1"/>
          </p:cNvPicPr>
          <p:nvPr/>
        </p:nvPicPr>
        <p:blipFill>
          <a:blip r:embed="rId3"/>
          <a:srcRect/>
          <a:stretch>
            <a:fillRect/>
          </a:stretch>
        </p:blipFill>
        <p:spPr bwMode="auto">
          <a:xfrm>
            <a:off x="1100913" y="6167444"/>
            <a:ext cx="4581525" cy="2295525"/>
          </a:xfrm>
          <a:prstGeom prst="rect">
            <a:avLst/>
          </a:prstGeom>
          <a:noFill/>
        </p:spPr>
      </p:pic>
      <p:sp>
        <p:nvSpPr>
          <p:cNvPr id="1027" name="Rectangle 3"/>
          <p:cNvSpPr>
            <a:spLocks noChangeArrowheads="1"/>
          </p:cNvSpPr>
          <p:nvPr/>
        </p:nvSpPr>
        <p:spPr bwMode="auto">
          <a:xfrm>
            <a:off x="457971" y="809594"/>
            <a:ext cx="7345363"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Интеллектуалды қабілет деңгейін диагностикалау.</a:t>
            </a:r>
            <a:r>
              <a:rPr kumimoji="0" lang="kk-KZ" sz="1200" b="0" i="0" u="none" strike="noStrike" cap="none" normalizeH="0" baseline="0" dirty="0" smtClean="0">
                <a:ln>
                  <a:noFill/>
                </a:ln>
                <a:solidFill>
                  <a:srgbClr val="002060"/>
                </a:solidFill>
                <a:effectLst/>
                <a:latin typeface="Times New Roman" pitchFamily="18" charset="0"/>
                <a:cs typeface="Times New Roman" pitchFamily="18" charset="0"/>
              </a:rPr>
              <a:t> </a:t>
            </a: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Авторы: Г. Резапкина</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Сынып: 9-10 сынып</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Оқушы саны : 232</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Заттық-әрекеттік ойлау –33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Абстрактілі-символикалық ойлау – 53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Сөздік-логикалық ойлау – 47</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Көрнекі –бейнелік ойлау –23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12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Креативтілік – 76</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457971" y="5667378"/>
            <a:ext cx="7345363"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«Керн -Йерасек» тесті</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2060"/>
                </a:solidFill>
                <a:effectLst/>
                <a:latin typeface="Times New Roman" pitchFamily="18" charset="0"/>
                <a:cs typeface="Times New Roman" pitchFamily="18" charset="0"/>
              </a:rPr>
              <a:t>Мақсаты :</a:t>
            </a: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 оқушылардың мектепке дайындығын анықтау</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Сынып: 1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Оқушы саны: 229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Жоғары  –  89</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Орташа  –132</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FF0000"/>
                </a:solidFill>
                <a:effectLst/>
                <a:latin typeface="Times New Roman" pitchFamily="18" charset="0"/>
                <a:cs typeface="Times New Roman" pitchFamily="18" charset="0"/>
              </a:rPr>
              <a:t>Ортадан төмен – 8</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0" y="5486400"/>
            <a:ext cx="7345363"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FF0000"/>
                </a:solidFill>
                <a:effectLst/>
                <a:latin typeface="Times New Roman" pitchFamily="18"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70838C"/>
      </a:dk1>
      <a:lt1>
        <a:sysClr val="window" lastClr="394952"/>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70838C"/>
      </a:dk1>
      <a:lt1>
        <a:sysClr val="window" lastClr="394952"/>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720</TotalTime>
  <Words>889</Words>
  <PresentationFormat>Произвольный</PresentationFormat>
  <Paragraphs>178</Paragraphs>
  <Slides>76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76</vt:i4>
      </vt:variant>
    </vt:vector>
  </HeadingPairs>
  <TitlesOfParts>
    <vt:vector size="7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Слайд 68</vt:lpstr>
      <vt:lpstr>Слайд 69</vt:lpstr>
      <vt:lpstr>Слайд 70</vt:lpstr>
      <vt:lpstr>Слайд 71</vt:lpstr>
      <vt:lpstr>Слайд 72</vt:lpstr>
      <vt:lpstr>Слайд 73</vt:lpstr>
      <vt:lpstr>Слайд 74</vt:lpstr>
      <vt:lpstr>Слайд 75</vt:lpstr>
      <vt:lpstr>Слайд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101</dc:creator>
  <cp:lastModifiedBy>Пользователь Windows</cp:lastModifiedBy>
  <cp:revision>96</cp:revision>
  <dcterms:created xsi:type="dcterms:W3CDTF">2022-04-02T07:43:28Z</dcterms:created>
  <dcterms:modified xsi:type="dcterms:W3CDTF">2022-04-18T06:19:28Z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2485410</vt:lpwstr>
  </property>
  <property fmtid="{D5CDD505-2E9C-101B-9397-08002B2CF9AE}" name="NXPowerLiteSettings" pid="3">
    <vt:lpwstr>F7000400038000</vt:lpwstr>
  </property>
  <property fmtid="{D5CDD505-2E9C-101B-9397-08002B2CF9AE}" name="NXPowerLiteVersion" pid="4">
    <vt:lpwstr>S9.1.4</vt:lpwstr>
  </property>
</Properties>
</file>